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2" r:id="rId1"/>
  </p:sldMasterIdLst>
  <p:notesMasterIdLst>
    <p:notesMasterId r:id="rId11"/>
  </p:notesMasterIdLst>
  <p:sldIdLst>
    <p:sldId id="256" r:id="rId2"/>
    <p:sldId id="258" r:id="rId3"/>
    <p:sldId id="261" r:id="rId4"/>
    <p:sldId id="267" r:id="rId5"/>
    <p:sldId id="263" r:id="rId6"/>
    <p:sldId id="264" r:id="rId7"/>
    <p:sldId id="265" r:id="rId8"/>
    <p:sldId id="268"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1517" autoAdjust="0"/>
  </p:normalViewPr>
  <p:slideViewPr>
    <p:cSldViewPr snapToGrid="0">
      <p:cViewPr varScale="1">
        <p:scale>
          <a:sx n="58" d="100"/>
          <a:sy n="58" d="100"/>
        </p:scale>
        <p:origin x="65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45DFDE-1ED8-4028-9CA2-2FED736A7A86}" type="datetimeFigureOut">
              <a:rPr lang="en-US" smtClean="0"/>
              <a:t>11/29/2023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F7CC5A-0ECB-4133-8F36-EDE55F41E6C7}" type="slidenum">
              <a:rPr lang="en-US" smtClean="0"/>
              <a:t>‹#›</a:t>
            </a:fld>
            <a:endParaRPr lang="en-US"/>
          </a:p>
        </p:txBody>
      </p:sp>
    </p:spTree>
    <p:extLst>
      <p:ext uri="{BB962C8B-B14F-4D97-AF65-F5344CB8AC3E}">
        <p14:creationId xmlns:p14="http://schemas.microsoft.com/office/powerpoint/2010/main" val="3494894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evening everyone! I’ve decided to conduct a sleep analysis for my project. I hope you all will enjoy my presentation! </a:t>
            </a:r>
          </a:p>
        </p:txBody>
      </p:sp>
      <p:sp>
        <p:nvSpPr>
          <p:cNvPr id="4" name="Slide Number Placeholder 3"/>
          <p:cNvSpPr>
            <a:spLocks noGrp="1"/>
          </p:cNvSpPr>
          <p:nvPr>
            <p:ph type="sldNum" sz="quarter" idx="5"/>
          </p:nvPr>
        </p:nvSpPr>
        <p:spPr/>
        <p:txBody>
          <a:bodyPr/>
          <a:lstStyle/>
          <a:p>
            <a:fld id="{81F7CC5A-0ECB-4133-8F36-EDE55F41E6C7}" type="slidenum">
              <a:rPr lang="en-US" smtClean="0"/>
              <a:t>1</a:t>
            </a:fld>
            <a:endParaRPr lang="en-US"/>
          </a:p>
        </p:txBody>
      </p:sp>
    </p:spTree>
    <p:extLst>
      <p:ext uri="{BB962C8B-B14F-4D97-AF65-F5344CB8AC3E}">
        <p14:creationId xmlns:p14="http://schemas.microsoft.com/office/powerpoint/2010/main" val="1853492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5">
                    <a:lumMod val="40000"/>
                    <a:lumOff val="60000"/>
                  </a:schemeClr>
                </a:solidFill>
              </a:rPr>
              <a:t>The Mayo Clinic recommends 7hrs of sleep for adults.</a:t>
            </a:r>
          </a:p>
          <a:p>
            <a:r>
              <a:rPr lang="en-US" sz="1200" dirty="0">
                <a:solidFill>
                  <a:schemeClr val="accent5">
                    <a:lumMod val="40000"/>
                    <a:lumOff val="60000"/>
                  </a:schemeClr>
                </a:solidFill>
              </a:rPr>
              <a:t>Click</a:t>
            </a:r>
          </a:p>
          <a:p>
            <a:endParaRPr lang="en-US" sz="1200" dirty="0">
              <a:solidFill>
                <a:schemeClr val="accent5">
                  <a:lumMod val="40000"/>
                  <a:lumOff val="60000"/>
                </a:schemeClr>
              </a:solidFill>
            </a:endParaRPr>
          </a:p>
          <a:p>
            <a:r>
              <a:rPr lang="en-US" sz="1200" dirty="0">
                <a:solidFill>
                  <a:schemeClr val="accent5">
                    <a:lumMod val="40000"/>
                    <a:lumOff val="60000"/>
                  </a:schemeClr>
                </a:solidFill>
              </a:rPr>
              <a:t>However,  as a father of 3, working fulltime in a 12hr rotating 3</a:t>
            </a:r>
            <a:r>
              <a:rPr lang="en-US" sz="1200" baseline="30000" dirty="0">
                <a:solidFill>
                  <a:schemeClr val="accent5">
                    <a:lumMod val="40000"/>
                    <a:lumOff val="60000"/>
                  </a:schemeClr>
                </a:solidFill>
              </a:rPr>
              <a:t>rd</a:t>
            </a:r>
            <a:r>
              <a:rPr lang="en-US" sz="1200" dirty="0">
                <a:solidFill>
                  <a:schemeClr val="accent5">
                    <a:lumMod val="40000"/>
                    <a:lumOff val="60000"/>
                  </a:schemeClr>
                </a:solidFill>
              </a:rPr>
              <a:t> shift, and being a part-time student</a:t>
            </a:r>
          </a:p>
          <a:p>
            <a:endParaRPr lang="en-US" sz="1200" dirty="0">
              <a:solidFill>
                <a:schemeClr val="accent5">
                  <a:lumMod val="40000"/>
                  <a:lumOff val="60000"/>
                </a:schemeClr>
              </a:solidFill>
            </a:endParaRPr>
          </a:p>
          <a:p>
            <a:r>
              <a:rPr lang="en-US" sz="1200" dirty="0">
                <a:solidFill>
                  <a:schemeClr val="accent5">
                    <a:lumMod val="40000"/>
                    <a:lumOff val="60000"/>
                  </a:schemeClr>
                </a:solidFill>
              </a:rPr>
              <a:t>Adequate sleep can be challenging; therefore</a:t>
            </a:r>
            <a:r>
              <a:rPr lang="en-US" dirty="0">
                <a:solidFill>
                  <a:schemeClr val="accent5">
                    <a:lumMod val="40000"/>
                    <a:lumOff val="60000"/>
                  </a:schemeClr>
                </a:solidFill>
              </a:rPr>
              <a:t>, </a:t>
            </a:r>
            <a:r>
              <a:rPr lang="en-US" sz="1200" dirty="0">
                <a:solidFill>
                  <a:schemeClr val="accent5">
                    <a:lumMod val="40000"/>
                    <a:lumOff val="60000"/>
                  </a:schemeClr>
                </a:solidFill>
              </a:rPr>
              <a:t>It is evident that I am not consistently getting 7hrs. </a:t>
            </a:r>
          </a:p>
          <a:p>
            <a:endParaRPr lang="en-US" sz="1200" dirty="0">
              <a:solidFill>
                <a:schemeClr val="accent5">
                  <a:lumMod val="40000"/>
                  <a:lumOff val="60000"/>
                </a:schemeClr>
              </a:solidFill>
            </a:endParaRPr>
          </a:p>
          <a:p>
            <a:r>
              <a:rPr lang="en-US" sz="1200" dirty="0">
                <a:solidFill>
                  <a:schemeClr val="accent5">
                    <a:lumMod val="40000"/>
                    <a:lumOff val="60000"/>
                  </a:schemeClr>
                </a:solidFill>
              </a:rPr>
              <a:t>click</a:t>
            </a:r>
          </a:p>
          <a:p>
            <a:r>
              <a:rPr lang="en-US" sz="1200" dirty="0">
                <a:solidFill>
                  <a:schemeClr val="accent5">
                    <a:lumMod val="40000"/>
                    <a:lumOff val="60000"/>
                  </a:schemeClr>
                </a:solidFill>
              </a:rPr>
              <a:t>However, I do like to know if there any differences in my sleep times whether I am working or not.</a:t>
            </a:r>
            <a:endParaRPr lang="en-US" dirty="0"/>
          </a:p>
        </p:txBody>
      </p:sp>
      <p:sp>
        <p:nvSpPr>
          <p:cNvPr id="4" name="Slide Number Placeholder 3"/>
          <p:cNvSpPr>
            <a:spLocks noGrp="1"/>
          </p:cNvSpPr>
          <p:nvPr>
            <p:ph type="sldNum" sz="quarter" idx="5"/>
          </p:nvPr>
        </p:nvSpPr>
        <p:spPr/>
        <p:txBody>
          <a:bodyPr/>
          <a:lstStyle/>
          <a:p>
            <a:fld id="{81F7CC5A-0ECB-4133-8F36-EDE55F41E6C7}" type="slidenum">
              <a:rPr lang="en-US" smtClean="0"/>
              <a:t>2</a:t>
            </a:fld>
            <a:endParaRPr lang="en-US"/>
          </a:p>
        </p:txBody>
      </p:sp>
    </p:spTree>
    <p:extLst>
      <p:ext uri="{BB962C8B-B14F-4D97-AF65-F5344CB8AC3E}">
        <p14:creationId xmlns:p14="http://schemas.microsoft.com/office/powerpoint/2010/main" val="3002261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18 observations captured as you can see in the table.</a:t>
            </a:r>
          </a:p>
          <a:p>
            <a:endParaRPr lang="en-US" dirty="0"/>
          </a:p>
          <a:p>
            <a:r>
              <a:rPr lang="en-US" dirty="0"/>
              <a:t>Click</a:t>
            </a:r>
          </a:p>
          <a:p>
            <a:endParaRPr lang="en-US" dirty="0"/>
          </a:p>
          <a:p>
            <a:r>
              <a:rPr lang="en-US" dirty="0"/>
              <a:t>For the variables, I have work status and sleep hour</a:t>
            </a:r>
          </a:p>
          <a:p>
            <a:endParaRPr lang="en-US" dirty="0"/>
          </a:p>
          <a:p>
            <a:r>
              <a:rPr lang="en-US" dirty="0"/>
              <a:t>click</a:t>
            </a:r>
          </a:p>
          <a:p>
            <a:endParaRPr lang="en-US" dirty="0"/>
          </a:p>
          <a:p>
            <a:r>
              <a:rPr lang="en-US" dirty="0"/>
              <a:t>For the measuring device, I use the Samsung app and watch.</a:t>
            </a:r>
          </a:p>
          <a:p>
            <a:r>
              <a:rPr lang="en-US" dirty="0"/>
              <a:t> </a:t>
            </a:r>
          </a:p>
        </p:txBody>
      </p:sp>
      <p:sp>
        <p:nvSpPr>
          <p:cNvPr id="4" name="Slide Number Placeholder 3"/>
          <p:cNvSpPr>
            <a:spLocks noGrp="1"/>
          </p:cNvSpPr>
          <p:nvPr>
            <p:ph type="sldNum" sz="quarter" idx="5"/>
          </p:nvPr>
        </p:nvSpPr>
        <p:spPr/>
        <p:txBody>
          <a:bodyPr/>
          <a:lstStyle/>
          <a:p>
            <a:fld id="{81F7CC5A-0ECB-4133-8F36-EDE55F41E6C7}" type="slidenum">
              <a:rPr lang="en-US" smtClean="0"/>
              <a:t>3</a:t>
            </a:fld>
            <a:endParaRPr lang="en-US"/>
          </a:p>
        </p:txBody>
      </p:sp>
    </p:spTree>
    <p:extLst>
      <p:ext uri="{BB962C8B-B14F-4D97-AF65-F5344CB8AC3E}">
        <p14:creationId xmlns:p14="http://schemas.microsoft.com/office/powerpoint/2010/main" val="155993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Taking a deep look at the data, I’ve broken them into two separate table for easier viewing.</a:t>
            </a:r>
          </a:p>
          <a:p>
            <a:r>
              <a:rPr lang="en-US" dirty="0"/>
              <a:t>Click for first table</a:t>
            </a:r>
          </a:p>
          <a:p>
            <a:endParaRPr lang="en-US" dirty="0"/>
          </a:p>
          <a:p>
            <a:r>
              <a:rPr lang="en-US" dirty="0"/>
              <a:t>Click for second table</a:t>
            </a:r>
          </a:p>
        </p:txBody>
      </p:sp>
      <p:sp>
        <p:nvSpPr>
          <p:cNvPr id="4" name="Slide Number Placeholder 3"/>
          <p:cNvSpPr>
            <a:spLocks noGrp="1"/>
          </p:cNvSpPr>
          <p:nvPr>
            <p:ph type="sldNum" sz="quarter" idx="5"/>
          </p:nvPr>
        </p:nvSpPr>
        <p:spPr/>
        <p:txBody>
          <a:bodyPr/>
          <a:lstStyle/>
          <a:p>
            <a:fld id="{81F7CC5A-0ECB-4133-8F36-EDE55F41E6C7}" type="slidenum">
              <a:rPr lang="en-US" smtClean="0"/>
              <a:t>4</a:t>
            </a:fld>
            <a:endParaRPr lang="en-US"/>
          </a:p>
        </p:txBody>
      </p:sp>
    </p:spTree>
    <p:extLst>
      <p:ext uri="{BB962C8B-B14F-4D97-AF65-F5344CB8AC3E}">
        <p14:creationId xmlns:p14="http://schemas.microsoft.com/office/powerpoint/2010/main" val="3261574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for claim</a:t>
            </a:r>
          </a:p>
          <a:p>
            <a:endParaRPr lang="en-US" dirty="0"/>
          </a:p>
          <a:p>
            <a:r>
              <a:rPr lang="en-US" dirty="0"/>
              <a:t>Click for variables</a:t>
            </a:r>
          </a:p>
        </p:txBody>
      </p:sp>
      <p:sp>
        <p:nvSpPr>
          <p:cNvPr id="4" name="Slide Number Placeholder 3"/>
          <p:cNvSpPr>
            <a:spLocks noGrp="1"/>
          </p:cNvSpPr>
          <p:nvPr>
            <p:ph type="sldNum" sz="quarter" idx="5"/>
          </p:nvPr>
        </p:nvSpPr>
        <p:spPr/>
        <p:txBody>
          <a:bodyPr/>
          <a:lstStyle/>
          <a:p>
            <a:fld id="{81F7CC5A-0ECB-4133-8F36-EDE55F41E6C7}" type="slidenum">
              <a:rPr lang="en-US" smtClean="0"/>
              <a:t>5</a:t>
            </a:fld>
            <a:endParaRPr lang="en-US"/>
          </a:p>
        </p:txBody>
      </p:sp>
    </p:spTree>
    <p:extLst>
      <p:ext uri="{BB962C8B-B14F-4D97-AF65-F5344CB8AC3E}">
        <p14:creationId xmlns:p14="http://schemas.microsoft.com/office/powerpoint/2010/main" val="2594342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Null Hypothesis </a:t>
            </a:r>
          </a:p>
          <a:p>
            <a:r>
              <a:rPr lang="en-US" dirty="0"/>
              <a:t>Ho</a:t>
            </a:r>
          </a:p>
          <a:p>
            <a:r>
              <a:rPr lang="en-US" dirty="0"/>
              <a:t>(H-naught)</a:t>
            </a:r>
          </a:p>
          <a:p>
            <a:endParaRPr lang="en-US" dirty="0"/>
          </a:p>
          <a:p>
            <a:r>
              <a:rPr lang="en-US" dirty="0"/>
              <a:t>Alternative Hypothesis</a:t>
            </a:r>
          </a:p>
          <a:p>
            <a:r>
              <a:rPr lang="en-US" dirty="0"/>
              <a:t>Ha</a:t>
            </a:r>
          </a:p>
          <a:p>
            <a:endParaRPr lang="en-US" dirty="0"/>
          </a:p>
          <a:p>
            <a:r>
              <a:rPr lang="en-US" dirty="0"/>
              <a:t>Click for step 2</a:t>
            </a:r>
          </a:p>
        </p:txBody>
      </p:sp>
      <p:sp>
        <p:nvSpPr>
          <p:cNvPr id="4" name="Slide Number Placeholder 3"/>
          <p:cNvSpPr>
            <a:spLocks noGrp="1"/>
          </p:cNvSpPr>
          <p:nvPr>
            <p:ph type="sldNum" sz="quarter" idx="5"/>
          </p:nvPr>
        </p:nvSpPr>
        <p:spPr/>
        <p:txBody>
          <a:bodyPr/>
          <a:lstStyle/>
          <a:p>
            <a:fld id="{81F7CC5A-0ECB-4133-8F36-EDE55F41E6C7}" type="slidenum">
              <a:rPr lang="en-US" smtClean="0"/>
              <a:t>6</a:t>
            </a:fld>
            <a:endParaRPr lang="en-US"/>
          </a:p>
        </p:txBody>
      </p:sp>
    </p:spTree>
    <p:extLst>
      <p:ext uri="{BB962C8B-B14F-4D97-AF65-F5344CB8AC3E}">
        <p14:creationId xmlns:p14="http://schemas.microsoft.com/office/powerpoint/2010/main" val="2276989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for picture</a:t>
            </a:r>
          </a:p>
        </p:txBody>
      </p:sp>
      <p:sp>
        <p:nvSpPr>
          <p:cNvPr id="4" name="Slide Number Placeholder 3"/>
          <p:cNvSpPr>
            <a:spLocks noGrp="1"/>
          </p:cNvSpPr>
          <p:nvPr>
            <p:ph type="sldNum" sz="quarter" idx="5"/>
          </p:nvPr>
        </p:nvSpPr>
        <p:spPr/>
        <p:txBody>
          <a:bodyPr/>
          <a:lstStyle/>
          <a:p>
            <a:fld id="{81F7CC5A-0ECB-4133-8F36-EDE55F41E6C7}" type="slidenum">
              <a:rPr lang="en-US" smtClean="0"/>
              <a:t>7</a:t>
            </a:fld>
            <a:endParaRPr lang="en-US"/>
          </a:p>
        </p:txBody>
      </p:sp>
    </p:spTree>
    <p:extLst>
      <p:ext uri="{BB962C8B-B14F-4D97-AF65-F5344CB8AC3E}">
        <p14:creationId xmlns:p14="http://schemas.microsoft.com/office/powerpoint/2010/main" val="31192552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all can see, I have two different charts. One is a histogram filled with the working status which includes the mean lines.</a:t>
            </a:r>
          </a:p>
          <a:p>
            <a:endParaRPr lang="en-US" dirty="0"/>
          </a:p>
          <a:p>
            <a:r>
              <a:rPr lang="en-US" dirty="0"/>
              <a:t>Secondly, I’ve also included a density graph filled with the working status as well. And likewise, I’ve included the mean lines as well. </a:t>
            </a:r>
          </a:p>
          <a:p>
            <a:endParaRPr lang="en-US" dirty="0"/>
          </a:p>
          <a:p>
            <a:r>
              <a:rPr lang="en-US" dirty="0"/>
              <a:t>Density: </a:t>
            </a:r>
          </a:p>
          <a:p>
            <a:r>
              <a:rPr lang="en-US" dirty="0"/>
              <a:t>Off days is a right skewed</a:t>
            </a:r>
          </a:p>
          <a:p>
            <a:r>
              <a:rPr lang="en-US" dirty="0"/>
              <a:t>On days is a double </a:t>
            </a:r>
          </a:p>
        </p:txBody>
      </p:sp>
      <p:sp>
        <p:nvSpPr>
          <p:cNvPr id="4" name="Slide Number Placeholder 3"/>
          <p:cNvSpPr>
            <a:spLocks noGrp="1"/>
          </p:cNvSpPr>
          <p:nvPr>
            <p:ph type="sldNum" sz="quarter" idx="5"/>
          </p:nvPr>
        </p:nvSpPr>
        <p:spPr/>
        <p:txBody>
          <a:bodyPr/>
          <a:lstStyle/>
          <a:p>
            <a:fld id="{81F7CC5A-0ECB-4133-8F36-EDE55F41E6C7}" type="slidenum">
              <a:rPr lang="en-US" smtClean="0"/>
              <a:t>8</a:t>
            </a:fld>
            <a:endParaRPr lang="en-US"/>
          </a:p>
        </p:txBody>
      </p:sp>
    </p:spTree>
    <p:extLst>
      <p:ext uri="{BB962C8B-B14F-4D97-AF65-F5344CB8AC3E}">
        <p14:creationId xmlns:p14="http://schemas.microsoft.com/office/powerpoint/2010/main" val="4221221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dirty="0"/>
              <a:t>Click to edit Master title style</a:t>
            </a:r>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79869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792225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85852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92382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453306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100631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123606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338885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a:prstGeom prst="rect">
            <a:avLst/>
          </a:prstGeo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a:prstGeom prst="rect">
            <a:avLst/>
          </a:prstGeo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7678737" y="5883275"/>
            <a:ext cx="2743200" cy="365125"/>
          </a:xfrm>
          <a:prstGeom prst="rect">
            <a:avLst/>
          </a:prstGeom>
        </p:spPr>
        <p:txBody>
          <a:bodyPr/>
          <a:lstStyle/>
          <a:p>
            <a:fld id="{48A87A34-81AB-432B-8DAE-1953F412C126}" type="datetimeFigureOut">
              <a:rPr lang="en-US" smtClean="0"/>
              <a:t>11/27/2023</a:t>
            </a:fld>
            <a:endParaRPr lang="en-US" dirty="0"/>
          </a:p>
        </p:txBody>
      </p:sp>
      <p:sp>
        <p:nvSpPr>
          <p:cNvPr id="5" name="Footer Placeholder 4"/>
          <p:cNvSpPr>
            <a:spLocks noGrp="1"/>
          </p:cNvSpPr>
          <p:nvPr>
            <p:ph type="ftr" sz="quarter" idx="11"/>
          </p:nvPr>
        </p:nvSpPr>
        <p:spPr>
          <a:xfrm>
            <a:off x="913774" y="5883275"/>
            <a:ext cx="6672887"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10514011" y="5883275"/>
            <a:ext cx="764215"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45457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2373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89550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82191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42259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42915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37587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8131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35950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11/28/2023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pic>
        <p:nvPicPr>
          <p:cNvPr id="8" name="Picture 2" descr="\\DROBO-FS\QuickDrops\JB\PPTX NG\Droplets\LightingOverlay.png">
            <a:extLst>
              <a:ext uri="{FF2B5EF4-FFF2-40B4-BE49-F238E27FC236}">
                <a16:creationId xmlns:a16="http://schemas.microsoft.com/office/drawing/2014/main" id="{EA117D62-6A7F-4E90-427C-A297661F4255}"/>
              </a:ext>
            </a:extLst>
          </p:cNvPr>
          <p:cNvPicPr>
            <a:picLocks noGrp="1" noRot="1" noChangeAspect="1" noMove="1" noResize="1" noEditPoints="1" noAdjustHandles="1" noChangeArrowheads="1" noChangeShapeType="1" noCrop="1"/>
          </p:cNvPicPr>
          <p:nvPr userDrawn="1"/>
        </p:nvPicPr>
        <p:blipFill>
          <a:blip r:embed="rId19">
            <a:alphaModFix amt="40000"/>
            <a:extLst>
              <a:ext uri="{28A0092B-C50C-407E-A947-70E740481C1C}">
                <a14:useLocalDpi xmlns:a14="http://schemas.microsoft.com/office/drawing/2010/main" val="0"/>
              </a:ext>
            </a:extLst>
          </a:blip>
          <a:srcRect/>
          <a:stretch>
            <a:fillRect/>
          </a:stretch>
        </p:blipFill>
        <p:spPr bwMode="auto">
          <a:xfrm>
            <a:off x="117416" y="9226"/>
            <a:ext cx="12192003"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4895416"/>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 id="2147483804" r:id="rId12"/>
    <p:sldLayoutId id="2147483805" r:id="rId13"/>
    <p:sldLayoutId id="2147483806" r:id="rId14"/>
    <p:sldLayoutId id="2147483807" r:id="rId15"/>
    <p:sldLayoutId id="2147483808" r:id="rId16"/>
    <p:sldLayoutId id="2147483760" r:id="rId17"/>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eativecommons.org/licenses/by-nc-nd/3.0/" TargetMode="External"/><Relationship Id="rId4" Type="http://schemas.openxmlformats.org/officeDocument/2006/relationships/hyperlink" Target="https://www.erdel-shop.de/index.php/shop-kunstwerke/zhao-bin-dreaming-2018-detai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hyperlink" Target="http://kevinspear.com/tag/morning-person" TargetMode="External"/><Relationship Id="rId5" Type="http://schemas.openxmlformats.org/officeDocument/2006/relationships/image" Target="../media/image5.jpg"/><Relationship Id="rId4" Type="http://schemas.openxmlformats.org/officeDocument/2006/relationships/hyperlink" Target="https://www.flickr.com/photos/87296837@N00/42370062174/"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themeOverride" Target="../theme/themeOverride1.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FA94DED7-0A28-4AD9-8747-E94113225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43" name="Rectangle 42">
            <a:extLst>
              <a:ext uri="{FF2B5EF4-FFF2-40B4-BE49-F238E27FC236}">
                <a16:creationId xmlns:a16="http://schemas.microsoft.com/office/drawing/2014/main" id="{6F175609-91A3-416E-BC3D-7548FDE029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5" name="Rectangle 44">
            <a:extLst>
              <a:ext uri="{FF2B5EF4-FFF2-40B4-BE49-F238E27FC236}">
                <a16:creationId xmlns:a16="http://schemas.microsoft.com/office/drawing/2014/main" id="{9A3B0D54-9DF0-4FF8-A0AA-B4234DF35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4639734" cy="6858000"/>
          </a:xfrm>
          <a:prstGeom prst="rect">
            <a:avLst/>
          </a:prstGeom>
          <a:solidFill>
            <a:schemeClr val="bg2">
              <a:lumMod val="1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677258F-B8EB-46D5-B501-F100D5CC604E}"/>
              </a:ext>
            </a:extLst>
          </p:cNvPr>
          <p:cNvSpPr>
            <a:spLocks noGrp="1"/>
          </p:cNvSpPr>
          <p:nvPr>
            <p:ph type="ctrTitle"/>
          </p:nvPr>
        </p:nvSpPr>
        <p:spPr>
          <a:xfrm>
            <a:off x="540279" y="1795849"/>
            <a:ext cx="3778870" cy="3114818"/>
          </a:xfrm>
          <a:prstGeom prst="rect">
            <a:avLst/>
          </a:prstGeom>
        </p:spPr>
        <p:txBody>
          <a:bodyPr>
            <a:normAutofit/>
          </a:bodyPr>
          <a:lstStyle/>
          <a:p>
            <a:r>
              <a:rPr lang="en-US" sz="4000" dirty="0">
                <a:solidFill>
                  <a:schemeClr val="accent5">
                    <a:lumMod val="40000"/>
                    <a:lumOff val="60000"/>
                  </a:schemeClr>
                </a:solidFill>
                <a:latin typeface="Gill Sans Nova Ultra Bold" panose="020F0502020204030204" pitchFamily="34" charset="0"/>
              </a:rPr>
              <a:t>Sleep Analysis </a:t>
            </a:r>
          </a:p>
        </p:txBody>
      </p:sp>
      <p:pic>
        <p:nvPicPr>
          <p:cNvPr id="5" name="Picture 4" descr="A person lying on a mattress in front of a mountain&#10;&#10;Description automatically generated">
            <a:extLst>
              <a:ext uri="{FF2B5EF4-FFF2-40B4-BE49-F238E27FC236}">
                <a16:creationId xmlns:a16="http://schemas.microsoft.com/office/drawing/2014/main" id="{01445ED3-98E4-A026-A13E-A1C8EC8673C0}"/>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18817" t="9091" r="12355"/>
          <a:stretch/>
        </p:blipFill>
        <p:spPr>
          <a:xfrm>
            <a:off x="4639732" y="10"/>
            <a:ext cx="7552267" cy="6857990"/>
          </a:xfrm>
          <a:prstGeom prst="rect">
            <a:avLst/>
          </a:prstGeom>
        </p:spPr>
      </p:pic>
      <p:sp>
        <p:nvSpPr>
          <p:cNvPr id="47" name="Freeform 5">
            <a:extLst>
              <a:ext uri="{FF2B5EF4-FFF2-40B4-BE49-F238E27FC236}">
                <a16:creationId xmlns:a16="http://schemas.microsoft.com/office/drawing/2014/main" id="{64D236DE-BD07-488F-B236-DDEEFFF720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5033007"/>
            <a:ext cx="5404022" cy="857047"/>
          </a:xfrm>
          <a:custGeom>
            <a:avLst/>
            <a:gdLst>
              <a:gd name="T0" fmla="*/ 1114 w 1117"/>
              <a:gd name="T1" fmla="*/ 77 h 163"/>
              <a:gd name="T2" fmla="*/ 1040 w 1117"/>
              <a:gd name="T3" fmla="*/ 3 h 163"/>
              <a:gd name="T4" fmla="*/ 1039 w 1117"/>
              <a:gd name="T5" fmla="*/ 2 h 163"/>
              <a:gd name="T6" fmla="*/ 1034 w 1117"/>
              <a:gd name="T7" fmla="*/ 0 h 163"/>
              <a:gd name="T8" fmla="*/ 578 w 1117"/>
              <a:gd name="T9" fmla="*/ 0 h 163"/>
              <a:gd name="T10" fmla="*/ 562 w 1117"/>
              <a:gd name="T11" fmla="*/ 0 h 163"/>
              <a:gd name="T12" fmla="*/ 440 w 1117"/>
              <a:gd name="T13" fmla="*/ 0 h 163"/>
              <a:gd name="T14" fmla="*/ 106 w 1117"/>
              <a:gd name="T15" fmla="*/ 0 h 163"/>
              <a:gd name="T16" fmla="*/ 0 w 1117"/>
              <a:gd name="T17" fmla="*/ 0 h 163"/>
              <a:gd name="T18" fmla="*/ 0 w 1117"/>
              <a:gd name="T19" fmla="*/ 163 h 163"/>
              <a:gd name="T20" fmla="*/ 106 w 1117"/>
              <a:gd name="T21" fmla="*/ 163 h 163"/>
              <a:gd name="T22" fmla="*/ 440 w 1117"/>
              <a:gd name="T23" fmla="*/ 163 h 163"/>
              <a:gd name="T24" fmla="*/ 562 w 1117"/>
              <a:gd name="T25" fmla="*/ 163 h 163"/>
              <a:gd name="T26" fmla="*/ 578 w 1117"/>
              <a:gd name="T27" fmla="*/ 163 h 163"/>
              <a:gd name="T28" fmla="*/ 1034 w 1117"/>
              <a:gd name="T29" fmla="*/ 163 h 163"/>
              <a:gd name="T30" fmla="*/ 1039 w 1117"/>
              <a:gd name="T31" fmla="*/ 161 h 163"/>
              <a:gd name="T32" fmla="*/ 1040 w 1117"/>
              <a:gd name="T33" fmla="*/ 160 h 163"/>
              <a:gd name="T34" fmla="*/ 1114 w 1117"/>
              <a:gd name="T35" fmla="*/ 86 h 163"/>
              <a:gd name="T36" fmla="*/ 1114 w 1117"/>
              <a:gd name="T37"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17" h="163">
                <a:moveTo>
                  <a:pt x="1114" y="77"/>
                </a:moveTo>
                <a:cubicBezTo>
                  <a:pt x="1040" y="3"/>
                  <a:pt x="1040" y="3"/>
                  <a:pt x="1040" y="3"/>
                </a:cubicBezTo>
                <a:cubicBezTo>
                  <a:pt x="1040" y="2"/>
                  <a:pt x="1039" y="2"/>
                  <a:pt x="1039" y="2"/>
                </a:cubicBezTo>
                <a:cubicBezTo>
                  <a:pt x="1038" y="1"/>
                  <a:pt x="1036" y="0"/>
                  <a:pt x="1034" y="0"/>
                </a:cubicBezTo>
                <a:cubicBezTo>
                  <a:pt x="578" y="0"/>
                  <a:pt x="578" y="0"/>
                  <a:pt x="578" y="0"/>
                </a:cubicBezTo>
                <a:cubicBezTo>
                  <a:pt x="562" y="0"/>
                  <a:pt x="562" y="0"/>
                  <a:pt x="562" y="0"/>
                </a:cubicBezTo>
                <a:cubicBezTo>
                  <a:pt x="440" y="0"/>
                  <a:pt x="440" y="0"/>
                  <a:pt x="440" y="0"/>
                </a:cubicBezTo>
                <a:cubicBezTo>
                  <a:pt x="106" y="0"/>
                  <a:pt x="106" y="0"/>
                  <a:pt x="106" y="0"/>
                </a:cubicBezTo>
                <a:cubicBezTo>
                  <a:pt x="0" y="0"/>
                  <a:pt x="0" y="0"/>
                  <a:pt x="0" y="0"/>
                </a:cubicBezTo>
                <a:cubicBezTo>
                  <a:pt x="0" y="163"/>
                  <a:pt x="0" y="163"/>
                  <a:pt x="0" y="163"/>
                </a:cubicBezTo>
                <a:cubicBezTo>
                  <a:pt x="106" y="163"/>
                  <a:pt x="106" y="163"/>
                  <a:pt x="106" y="163"/>
                </a:cubicBezTo>
                <a:cubicBezTo>
                  <a:pt x="440" y="163"/>
                  <a:pt x="440" y="163"/>
                  <a:pt x="440" y="163"/>
                </a:cubicBezTo>
                <a:cubicBezTo>
                  <a:pt x="562" y="163"/>
                  <a:pt x="562" y="163"/>
                  <a:pt x="562" y="163"/>
                </a:cubicBezTo>
                <a:cubicBezTo>
                  <a:pt x="578" y="163"/>
                  <a:pt x="578" y="163"/>
                  <a:pt x="578" y="163"/>
                </a:cubicBezTo>
                <a:cubicBezTo>
                  <a:pt x="1034" y="163"/>
                  <a:pt x="1034" y="163"/>
                  <a:pt x="1034" y="163"/>
                </a:cubicBezTo>
                <a:cubicBezTo>
                  <a:pt x="1036" y="163"/>
                  <a:pt x="1038" y="162"/>
                  <a:pt x="1039" y="161"/>
                </a:cubicBezTo>
                <a:cubicBezTo>
                  <a:pt x="1039" y="160"/>
                  <a:pt x="1040" y="160"/>
                  <a:pt x="1040" y="160"/>
                </a:cubicBezTo>
                <a:cubicBezTo>
                  <a:pt x="1114" y="86"/>
                  <a:pt x="1114" y="86"/>
                  <a:pt x="1114" y="86"/>
                </a:cubicBezTo>
                <a:cubicBezTo>
                  <a:pt x="1117" y="83"/>
                  <a:pt x="1117" y="79"/>
                  <a:pt x="1114"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TextBox 23">
            <a:extLst>
              <a:ext uri="{FF2B5EF4-FFF2-40B4-BE49-F238E27FC236}">
                <a16:creationId xmlns:a16="http://schemas.microsoft.com/office/drawing/2014/main" id="{0724D00E-DCDB-E041-8DA6-7A388E7874D6}"/>
              </a:ext>
            </a:extLst>
          </p:cNvPr>
          <p:cNvSpPr txBox="1"/>
          <p:nvPr/>
        </p:nvSpPr>
        <p:spPr>
          <a:xfrm>
            <a:off x="9319098" y="6657945"/>
            <a:ext cx="2872901"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4" tooltip="https://www.erdel-shop.de/index.php/shop-kunstwerke/zhao-bin-dreaming-2018-detai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
        <p:nvSpPr>
          <p:cNvPr id="26" name="TextBox 25">
            <a:extLst>
              <a:ext uri="{FF2B5EF4-FFF2-40B4-BE49-F238E27FC236}">
                <a16:creationId xmlns:a16="http://schemas.microsoft.com/office/drawing/2014/main" id="{F614FB0C-9DB1-CA3B-FB45-E9A5A5BEFA6C}"/>
              </a:ext>
            </a:extLst>
          </p:cNvPr>
          <p:cNvSpPr txBox="1"/>
          <p:nvPr/>
        </p:nvSpPr>
        <p:spPr>
          <a:xfrm>
            <a:off x="254832" y="5320430"/>
            <a:ext cx="1739579" cy="369332"/>
          </a:xfrm>
          <a:prstGeom prst="rect">
            <a:avLst/>
          </a:prstGeom>
          <a:noFill/>
        </p:spPr>
        <p:txBody>
          <a:bodyPr wrap="none" rtlCol="0">
            <a:spAutoFit/>
          </a:bodyPr>
          <a:lstStyle/>
          <a:p>
            <a:r>
              <a:rPr lang="en-US" dirty="0">
                <a:solidFill>
                  <a:schemeClr val="accent5">
                    <a:lumMod val="40000"/>
                    <a:lumOff val="60000"/>
                  </a:schemeClr>
                </a:solidFill>
              </a:rPr>
              <a:t>By: Nhia Yang</a:t>
            </a:r>
          </a:p>
        </p:txBody>
      </p:sp>
    </p:spTree>
    <p:extLst>
      <p:ext uri="{BB962C8B-B14F-4D97-AF65-F5344CB8AC3E}">
        <p14:creationId xmlns:p14="http://schemas.microsoft.com/office/powerpoint/2010/main" val="3072675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3D339AC-3FA0-6C4D-468A-737CC909EDDA}"/>
              </a:ext>
            </a:extLst>
          </p:cNvPr>
          <p:cNvSpPr txBox="1"/>
          <p:nvPr/>
        </p:nvSpPr>
        <p:spPr>
          <a:xfrm>
            <a:off x="2347230" y="688058"/>
            <a:ext cx="5915377" cy="646331"/>
          </a:xfrm>
          <a:prstGeom prst="rect">
            <a:avLst/>
          </a:prstGeom>
          <a:noFill/>
        </p:spPr>
        <p:txBody>
          <a:bodyPr wrap="square" rtlCol="0">
            <a:spAutoFit/>
          </a:bodyPr>
          <a:lstStyle/>
          <a:p>
            <a:r>
              <a:rPr lang="en-US" sz="3600" dirty="0">
                <a:solidFill>
                  <a:schemeClr val="accent5">
                    <a:lumMod val="40000"/>
                    <a:lumOff val="60000"/>
                  </a:schemeClr>
                </a:solidFill>
              </a:rPr>
              <a:t>Introduction</a:t>
            </a:r>
            <a:endParaRPr lang="en-US" sz="2000" dirty="0">
              <a:solidFill>
                <a:schemeClr val="accent5">
                  <a:lumMod val="40000"/>
                  <a:lumOff val="60000"/>
                </a:schemeClr>
              </a:solidFill>
            </a:endParaRPr>
          </a:p>
        </p:txBody>
      </p:sp>
      <p:pic>
        <p:nvPicPr>
          <p:cNvPr id="8" name="Picture 7" descr="A sign on a building&#10;&#10;Description automatically generated">
            <a:extLst>
              <a:ext uri="{FF2B5EF4-FFF2-40B4-BE49-F238E27FC236}">
                <a16:creationId xmlns:a16="http://schemas.microsoft.com/office/drawing/2014/main" id="{CF5CB6F3-AF00-91FE-2C8E-F1AD2AD3FD9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459056" y="1011223"/>
            <a:ext cx="3607101" cy="2381250"/>
          </a:xfrm>
          <a:prstGeom prst="rect">
            <a:avLst/>
          </a:prstGeom>
          <a:ln>
            <a:noFill/>
          </a:ln>
          <a:effectLst>
            <a:softEdge rad="112500"/>
          </a:effectLst>
        </p:spPr>
      </p:pic>
      <p:sp>
        <p:nvSpPr>
          <p:cNvPr id="15" name="TextBox 14">
            <a:extLst>
              <a:ext uri="{FF2B5EF4-FFF2-40B4-BE49-F238E27FC236}">
                <a16:creationId xmlns:a16="http://schemas.microsoft.com/office/drawing/2014/main" id="{1BA07D50-E5E1-9809-0D82-1A54108F7E35}"/>
              </a:ext>
            </a:extLst>
          </p:cNvPr>
          <p:cNvSpPr txBox="1"/>
          <p:nvPr/>
        </p:nvSpPr>
        <p:spPr>
          <a:xfrm>
            <a:off x="1511173" y="1931437"/>
            <a:ext cx="4133272" cy="646331"/>
          </a:xfrm>
          <a:prstGeom prst="rect">
            <a:avLst/>
          </a:prstGeom>
          <a:noFill/>
        </p:spPr>
        <p:txBody>
          <a:bodyPr wrap="square" rtlCol="0">
            <a:spAutoFit/>
          </a:bodyPr>
          <a:lstStyle/>
          <a:p>
            <a:r>
              <a:rPr lang="en-US" sz="1800" dirty="0">
                <a:solidFill>
                  <a:schemeClr val="accent5">
                    <a:lumMod val="40000"/>
                    <a:lumOff val="60000"/>
                  </a:schemeClr>
                </a:solidFill>
              </a:rPr>
              <a:t>The Mayo Clinic recommends 7hrs of sleep for adults.</a:t>
            </a:r>
          </a:p>
        </p:txBody>
      </p:sp>
      <p:pic>
        <p:nvPicPr>
          <p:cNvPr id="17" name="Picture 16" descr="Cartoon a cartoon of a person in bed">
            <a:extLst>
              <a:ext uri="{FF2B5EF4-FFF2-40B4-BE49-F238E27FC236}">
                <a16:creationId xmlns:a16="http://schemas.microsoft.com/office/drawing/2014/main" id="{E8E8D368-EE44-8747-9CE4-A4F74E69D829}"/>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7308357" y="3508214"/>
            <a:ext cx="3584706" cy="3127656"/>
          </a:xfrm>
          <a:prstGeom prst="rect">
            <a:avLst/>
          </a:prstGeom>
          <a:ln>
            <a:noFill/>
          </a:ln>
          <a:effectLst>
            <a:outerShdw blurRad="292100" dist="139700" dir="2700000" algn="tl" rotWithShape="0">
              <a:srgbClr val="333333">
                <a:alpha val="65000"/>
              </a:srgbClr>
            </a:outerShdw>
          </a:effectLst>
        </p:spPr>
      </p:pic>
      <p:sp>
        <p:nvSpPr>
          <p:cNvPr id="19" name="TextBox 18">
            <a:extLst>
              <a:ext uri="{FF2B5EF4-FFF2-40B4-BE49-F238E27FC236}">
                <a16:creationId xmlns:a16="http://schemas.microsoft.com/office/drawing/2014/main" id="{6899B001-4134-2002-82EF-BAFF8EA987AB}"/>
              </a:ext>
            </a:extLst>
          </p:cNvPr>
          <p:cNvSpPr txBox="1"/>
          <p:nvPr/>
        </p:nvSpPr>
        <p:spPr>
          <a:xfrm>
            <a:off x="2044322" y="2613174"/>
            <a:ext cx="3839083" cy="166705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dirty="0">
                <a:solidFill>
                  <a:schemeClr val="accent5">
                    <a:lumMod val="40000"/>
                    <a:lumOff val="60000"/>
                  </a:schemeClr>
                </a:solidFill>
              </a:rPr>
              <a:t>F</a:t>
            </a:r>
            <a:r>
              <a:rPr lang="en-US" sz="1800" dirty="0">
                <a:solidFill>
                  <a:schemeClr val="accent5">
                    <a:lumMod val="40000"/>
                    <a:lumOff val="60000"/>
                  </a:schemeClr>
                </a:solidFill>
              </a:rPr>
              <a:t>ather of 3</a:t>
            </a:r>
          </a:p>
          <a:p>
            <a:pPr marL="285750" indent="-285750">
              <a:lnSpc>
                <a:spcPct val="200000"/>
              </a:lnSpc>
              <a:buFont typeface="Arial" panose="020B0604020202020204" pitchFamily="34" charset="0"/>
              <a:buChar char="•"/>
            </a:pPr>
            <a:r>
              <a:rPr lang="en-US" dirty="0">
                <a:solidFill>
                  <a:schemeClr val="accent5">
                    <a:lumMod val="40000"/>
                    <a:lumOff val="60000"/>
                  </a:schemeClr>
                </a:solidFill>
              </a:rPr>
              <a:t>Full-time employed</a:t>
            </a:r>
          </a:p>
          <a:p>
            <a:pPr marL="285750" indent="-285750">
              <a:lnSpc>
                <a:spcPct val="200000"/>
              </a:lnSpc>
              <a:buFont typeface="Arial" panose="020B0604020202020204" pitchFamily="34" charset="0"/>
              <a:buChar char="•"/>
            </a:pPr>
            <a:r>
              <a:rPr lang="en-US" dirty="0">
                <a:solidFill>
                  <a:schemeClr val="accent5">
                    <a:lumMod val="40000"/>
                    <a:lumOff val="60000"/>
                  </a:schemeClr>
                </a:solidFill>
              </a:rPr>
              <a:t>Part-time student</a:t>
            </a:r>
          </a:p>
        </p:txBody>
      </p:sp>
      <p:sp>
        <p:nvSpPr>
          <p:cNvPr id="20" name="TextBox 19">
            <a:extLst>
              <a:ext uri="{FF2B5EF4-FFF2-40B4-BE49-F238E27FC236}">
                <a16:creationId xmlns:a16="http://schemas.microsoft.com/office/drawing/2014/main" id="{BC0911C1-A074-8F61-B5DF-9B4EC86C7860}"/>
              </a:ext>
            </a:extLst>
          </p:cNvPr>
          <p:cNvSpPr txBox="1"/>
          <p:nvPr/>
        </p:nvSpPr>
        <p:spPr>
          <a:xfrm>
            <a:off x="1511173" y="4544361"/>
            <a:ext cx="5361191" cy="369332"/>
          </a:xfrm>
          <a:prstGeom prst="rect">
            <a:avLst/>
          </a:prstGeom>
          <a:noFill/>
        </p:spPr>
        <p:txBody>
          <a:bodyPr wrap="square" rtlCol="0">
            <a:spAutoFit/>
          </a:bodyPr>
          <a:lstStyle/>
          <a:p>
            <a:r>
              <a:rPr lang="en-US" sz="1800" dirty="0">
                <a:solidFill>
                  <a:schemeClr val="accent5">
                    <a:lumMod val="40000"/>
                    <a:lumOff val="60000"/>
                  </a:schemeClr>
                </a:solidFill>
              </a:rPr>
              <a:t>Do I sleep more on my days off?</a:t>
            </a:r>
            <a:endParaRPr lang="en-US" dirty="0"/>
          </a:p>
        </p:txBody>
      </p:sp>
    </p:spTree>
    <p:extLst>
      <p:ext uri="{BB962C8B-B14F-4D97-AF65-F5344CB8AC3E}">
        <p14:creationId xmlns:p14="http://schemas.microsoft.com/office/powerpoint/2010/main" val="707557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5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10" presetClass="entr" presetSubtype="0" fill="hold" nodeType="withEffect">
                                  <p:stCondLst>
                                    <p:cond delay="75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1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9"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4C201-B88F-402F-ADC1-47950C372A03}"/>
              </a:ext>
            </a:extLst>
          </p:cNvPr>
          <p:cNvSpPr>
            <a:spLocks noGrp="1"/>
          </p:cNvSpPr>
          <p:nvPr>
            <p:ph type="title"/>
          </p:nvPr>
        </p:nvSpPr>
        <p:spPr>
          <a:xfrm>
            <a:off x="2335327" y="357459"/>
            <a:ext cx="6257291" cy="1299750"/>
          </a:xfrm>
        </p:spPr>
        <p:txBody>
          <a:bodyPr vert="horz" lIns="91440" tIns="45720" rIns="91440" bIns="45720" rtlCol="0" anchor="ctr">
            <a:normAutofit/>
          </a:bodyPr>
          <a:lstStyle/>
          <a:p>
            <a:pPr algn="l"/>
            <a:r>
              <a:rPr lang="en-US" dirty="0">
                <a:solidFill>
                  <a:schemeClr val="accent5">
                    <a:lumMod val="40000"/>
                    <a:lumOff val="60000"/>
                  </a:schemeClr>
                </a:solidFill>
              </a:rPr>
              <a:t>Data</a:t>
            </a:r>
          </a:p>
        </p:txBody>
      </p:sp>
      <p:sp>
        <p:nvSpPr>
          <p:cNvPr id="3" name="Content Placeholder 2">
            <a:extLst>
              <a:ext uri="{FF2B5EF4-FFF2-40B4-BE49-F238E27FC236}">
                <a16:creationId xmlns:a16="http://schemas.microsoft.com/office/drawing/2014/main" id="{19B49239-725F-4509-AB41-4B358EBD8632}"/>
              </a:ext>
            </a:extLst>
          </p:cNvPr>
          <p:cNvSpPr>
            <a:spLocks noGrp="1"/>
          </p:cNvSpPr>
          <p:nvPr>
            <p:ph sz="half" idx="1"/>
          </p:nvPr>
        </p:nvSpPr>
        <p:spPr>
          <a:xfrm>
            <a:off x="1220999" y="1794074"/>
            <a:ext cx="3793334" cy="4024125"/>
          </a:xfrm>
        </p:spPr>
        <p:txBody>
          <a:bodyPr vert="horz" lIns="91440" tIns="45720" rIns="91440" bIns="45720" rtlCol="0">
            <a:normAutofit/>
          </a:bodyPr>
          <a:lstStyle/>
          <a:p>
            <a:r>
              <a:rPr lang="en-US" sz="1600" dirty="0">
                <a:solidFill>
                  <a:schemeClr val="accent5">
                    <a:lumMod val="40000"/>
                    <a:lumOff val="60000"/>
                  </a:schemeClr>
                </a:solidFill>
              </a:rPr>
              <a:t>18 Observations</a:t>
            </a:r>
          </a:p>
          <a:p>
            <a:r>
              <a:rPr lang="en-US" sz="1600" dirty="0">
                <a:solidFill>
                  <a:schemeClr val="accent5">
                    <a:lumMod val="40000"/>
                    <a:lumOff val="60000"/>
                  </a:schemeClr>
                </a:solidFill>
              </a:rPr>
              <a:t>Variables</a:t>
            </a:r>
          </a:p>
          <a:p>
            <a:pPr marL="682625" lvl="1" indent="-115888">
              <a:buFont typeface="Arial" panose="020B0604020202020204" pitchFamily="34" charset="0"/>
              <a:buChar char="•"/>
            </a:pPr>
            <a:r>
              <a:rPr lang="en-US" dirty="0">
                <a:solidFill>
                  <a:schemeClr val="accent5">
                    <a:lumMod val="40000"/>
                    <a:lumOff val="60000"/>
                  </a:schemeClr>
                </a:solidFill>
              </a:rPr>
              <a:t> Work Status</a:t>
            </a:r>
          </a:p>
          <a:p>
            <a:pPr marL="966787" lvl="2" indent="0">
              <a:buNone/>
            </a:pPr>
            <a:r>
              <a:rPr lang="en-US" sz="1600" dirty="0">
                <a:solidFill>
                  <a:schemeClr val="accent5">
                    <a:lumMod val="40000"/>
                    <a:lumOff val="60000"/>
                  </a:schemeClr>
                </a:solidFill>
              </a:rPr>
              <a:t>On – red / Off – blue</a:t>
            </a:r>
          </a:p>
          <a:p>
            <a:pPr marL="741363" lvl="2" indent="-115888">
              <a:buFont typeface="Arial" panose="020B0604020202020204" pitchFamily="34" charset="0"/>
              <a:buChar char="•"/>
            </a:pPr>
            <a:r>
              <a:rPr lang="en-US" sz="1600" dirty="0">
                <a:solidFill>
                  <a:schemeClr val="accent5">
                    <a:lumMod val="40000"/>
                    <a:lumOff val="60000"/>
                  </a:schemeClr>
                </a:solidFill>
              </a:rPr>
              <a:t>Sleep</a:t>
            </a:r>
          </a:p>
          <a:p>
            <a:pPr marL="966787" lvl="2" indent="0">
              <a:buNone/>
            </a:pPr>
            <a:r>
              <a:rPr lang="en-US" sz="1600" dirty="0">
                <a:solidFill>
                  <a:schemeClr val="accent5">
                    <a:lumMod val="40000"/>
                    <a:lumOff val="60000"/>
                  </a:schemeClr>
                </a:solidFill>
              </a:rPr>
              <a:t>Hours per day </a:t>
            </a:r>
          </a:p>
          <a:p>
            <a:pPr marL="463550" lvl="2" indent="-231775">
              <a:tabLst>
                <a:tab pos="463550" algn="l"/>
                <a:tab pos="914400" algn="l"/>
              </a:tabLst>
            </a:pPr>
            <a:r>
              <a:rPr lang="en-US" sz="1600" dirty="0">
                <a:solidFill>
                  <a:schemeClr val="accent5">
                    <a:lumMod val="40000"/>
                    <a:lumOff val="60000"/>
                  </a:schemeClr>
                </a:solidFill>
              </a:rPr>
              <a:t> Measuring Device</a:t>
            </a:r>
          </a:p>
          <a:p>
            <a:pPr marL="741363" lvl="2" indent="-174625">
              <a:buFont typeface="Arial" panose="020B0604020202020204" pitchFamily="34" charset="0"/>
              <a:buChar char="•"/>
              <a:tabLst>
                <a:tab pos="857250" algn="l"/>
                <a:tab pos="914400" algn="l"/>
              </a:tabLst>
            </a:pPr>
            <a:r>
              <a:rPr lang="en-US" sz="1600" dirty="0">
                <a:solidFill>
                  <a:schemeClr val="accent5">
                    <a:lumMod val="40000"/>
                    <a:lumOff val="60000"/>
                  </a:schemeClr>
                </a:solidFill>
              </a:rPr>
              <a:t>Samsung Fitness App – Watch</a:t>
            </a:r>
          </a:p>
          <a:p>
            <a:endParaRPr lang="en-US" sz="2000" dirty="0"/>
          </a:p>
          <a:p>
            <a:pPr marL="741363" lvl="2" indent="-174625">
              <a:buFont typeface="Arial" panose="020B0604020202020204" pitchFamily="34" charset="0"/>
              <a:buChar char="•"/>
              <a:tabLst>
                <a:tab pos="857250" algn="l"/>
                <a:tab pos="914400" algn="l"/>
              </a:tabLst>
            </a:pPr>
            <a:endParaRPr lang="en-US" sz="1600" dirty="0">
              <a:solidFill>
                <a:schemeClr val="accent5">
                  <a:lumMod val="40000"/>
                  <a:lumOff val="60000"/>
                </a:schemeClr>
              </a:solidFill>
            </a:endParaRPr>
          </a:p>
          <a:p>
            <a:endParaRPr lang="en-US" sz="2000" dirty="0"/>
          </a:p>
          <a:p>
            <a:pPr marL="741363" lvl="2" indent="-174625">
              <a:buFont typeface="Arial" panose="020B0604020202020204" pitchFamily="34" charset="0"/>
              <a:buChar char="•"/>
              <a:tabLst>
                <a:tab pos="857250" algn="l"/>
                <a:tab pos="914400" algn="l"/>
              </a:tabLst>
            </a:pPr>
            <a:endParaRPr lang="en-US" sz="1600" dirty="0">
              <a:solidFill>
                <a:schemeClr val="accent5">
                  <a:lumMod val="40000"/>
                  <a:lumOff val="60000"/>
                </a:schemeClr>
              </a:solidFill>
            </a:endParaRPr>
          </a:p>
        </p:txBody>
      </p:sp>
      <p:pic>
        <p:nvPicPr>
          <p:cNvPr id="20" name="Picture 19" descr="A close up of a watch&#10;&#10;Description automatically generated">
            <a:extLst>
              <a:ext uri="{FF2B5EF4-FFF2-40B4-BE49-F238E27FC236}">
                <a16:creationId xmlns:a16="http://schemas.microsoft.com/office/drawing/2014/main" id="{78CF0C27-292E-4E67-EA3C-04CD12943BAF}"/>
              </a:ext>
            </a:extLst>
          </p:cNvPr>
          <p:cNvPicPr>
            <a:picLocks noChangeAspect="1"/>
          </p:cNvPicPr>
          <p:nvPr/>
        </p:nvPicPr>
        <p:blipFill>
          <a:blip r:embed="rId3"/>
          <a:stretch>
            <a:fillRect/>
          </a:stretch>
        </p:blipFill>
        <p:spPr>
          <a:xfrm>
            <a:off x="4607681" y="2130390"/>
            <a:ext cx="1315740" cy="2123219"/>
          </a:xfrm>
          <a:prstGeom prst="rect">
            <a:avLst/>
          </a:prstGeom>
        </p:spPr>
      </p:pic>
      <p:pic>
        <p:nvPicPr>
          <p:cNvPr id="26" name="Picture 25">
            <a:extLst>
              <a:ext uri="{FF2B5EF4-FFF2-40B4-BE49-F238E27FC236}">
                <a16:creationId xmlns:a16="http://schemas.microsoft.com/office/drawing/2014/main" id="{56A9A80C-4EAC-721C-52AB-36C59FF2AD37}"/>
              </a:ext>
            </a:extLst>
          </p:cNvPr>
          <p:cNvPicPr>
            <a:picLocks noChangeAspect="1"/>
          </p:cNvPicPr>
          <p:nvPr/>
        </p:nvPicPr>
        <p:blipFill>
          <a:blip r:embed="rId4"/>
          <a:stretch>
            <a:fillRect/>
          </a:stretch>
        </p:blipFill>
        <p:spPr>
          <a:xfrm>
            <a:off x="1937048" y="5472748"/>
            <a:ext cx="1027793" cy="1027793"/>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34" name="Picture 33">
            <a:extLst>
              <a:ext uri="{FF2B5EF4-FFF2-40B4-BE49-F238E27FC236}">
                <a16:creationId xmlns:a16="http://schemas.microsoft.com/office/drawing/2014/main" id="{E80BD016-2A4F-F636-67E1-DAA23CAB0BE0}"/>
              </a:ext>
            </a:extLst>
          </p:cNvPr>
          <p:cNvPicPr>
            <a:picLocks noChangeAspect="1"/>
          </p:cNvPicPr>
          <p:nvPr/>
        </p:nvPicPr>
        <p:blipFill>
          <a:blip r:embed="rId5"/>
          <a:stretch>
            <a:fillRect/>
          </a:stretch>
        </p:blipFill>
        <p:spPr>
          <a:xfrm>
            <a:off x="6268580" y="558194"/>
            <a:ext cx="5491293" cy="5741607"/>
          </a:xfrm>
          <a:prstGeom prst="rect">
            <a:avLst/>
          </a:prstGeom>
        </p:spPr>
      </p:pic>
    </p:spTree>
    <p:extLst>
      <p:ext uri="{BB962C8B-B14F-4D97-AF65-F5344CB8AC3E}">
        <p14:creationId xmlns:p14="http://schemas.microsoft.com/office/powerpoint/2010/main" val="95840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800"/>
                                        <p:tgtEl>
                                          <p:spTgt spid="3">
                                            <p:txEl>
                                              <p:pRg st="0" end="0"/>
                                            </p:txEl>
                                          </p:spTgt>
                                        </p:tgtEl>
                                      </p:cBhvr>
                                    </p:animEffect>
                                  </p:childTnLst>
                                </p:cTn>
                              </p:par>
                              <p:par>
                                <p:cTn id="8" presetID="10" presetClass="entr" presetSubtype="0" fill="hold" nodeType="withEffect">
                                  <p:stCondLst>
                                    <p:cond delay="100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750"/>
                                        <p:tgtEl>
                                          <p:spTgt spid="3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grpId="0" nodeType="withEffect">
                                  <p:stCondLst>
                                    <p:cond delay="125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par>
                                <p:cTn id="19" presetID="10" presetClass="entr" presetSubtype="0" fill="hold" grpId="0" nodeType="withEffect">
                                  <p:stCondLst>
                                    <p:cond delay="225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grpId="0" nodeType="withEffect">
                                  <p:stCondLst>
                                    <p:cond delay="325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par>
                                <p:cTn id="25" presetID="10" presetClass="entr" presetSubtype="0" fill="hold" grpId="0" nodeType="withEffect">
                                  <p:stCondLst>
                                    <p:cond delay="425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par>
                                <p:cTn id="33" presetID="10" presetClass="entr" presetSubtype="0" fill="hold" grpId="0" nodeType="withEffect">
                                  <p:stCondLst>
                                    <p:cond delay="125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50"/>
                                        <p:tgtEl>
                                          <p:spTgt spid="3">
                                            <p:txEl>
                                              <p:pRg st="7" end="7"/>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1750"/>
                                        <p:tgtEl>
                                          <p:spTgt spid="20"/>
                                        </p:tgtEl>
                                      </p:cBhvr>
                                    </p:animEffect>
                                  </p:childTnLst>
                                </p:cTn>
                              </p:par>
                              <p:par>
                                <p:cTn id="39" presetID="10" presetClass="entr" presetSubtype="0"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1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6AC13-03A3-BD61-87EC-58FBE27D3828}"/>
              </a:ext>
            </a:extLst>
          </p:cNvPr>
          <p:cNvSpPr>
            <a:spLocks noGrp="1"/>
          </p:cNvSpPr>
          <p:nvPr>
            <p:ph type="title"/>
          </p:nvPr>
        </p:nvSpPr>
        <p:spPr>
          <a:xfrm>
            <a:off x="2338281" y="688585"/>
            <a:ext cx="8911687" cy="1280890"/>
          </a:xfrm>
        </p:spPr>
        <p:txBody>
          <a:bodyPr/>
          <a:lstStyle/>
          <a:p>
            <a:r>
              <a:rPr lang="en-US" dirty="0">
                <a:solidFill>
                  <a:schemeClr val="accent5">
                    <a:lumMod val="40000"/>
                    <a:lumOff val="60000"/>
                  </a:schemeClr>
                </a:solidFill>
              </a:rPr>
              <a:t>Data</a:t>
            </a:r>
          </a:p>
        </p:txBody>
      </p:sp>
      <p:sp>
        <p:nvSpPr>
          <p:cNvPr id="3" name="Text Placeholder 2">
            <a:extLst>
              <a:ext uri="{FF2B5EF4-FFF2-40B4-BE49-F238E27FC236}">
                <a16:creationId xmlns:a16="http://schemas.microsoft.com/office/drawing/2014/main" id="{A7C35F74-D3CC-7E27-A795-7C086838C12A}"/>
              </a:ext>
            </a:extLst>
          </p:cNvPr>
          <p:cNvSpPr>
            <a:spLocks noGrp="1"/>
          </p:cNvSpPr>
          <p:nvPr>
            <p:ph type="body" idx="1"/>
          </p:nvPr>
        </p:nvSpPr>
        <p:spPr>
          <a:xfrm>
            <a:off x="2103268" y="1567589"/>
            <a:ext cx="3992732" cy="576262"/>
          </a:xfrm>
        </p:spPr>
        <p:txBody>
          <a:bodyPr/>
          <a:lstStyle/>
          <a:p>
            <a:r>
              <a:rPr lang="en-US" sz="2000" dirty="0">
                <a:solidFill>
                  <a:schemeClr val="accent5">
                    <a:lumMod val="40000"/>
                    <a:lumOff val="60000"/>
                  </a:schemeClr>
                </a:solidFill>
              </a:rPr>
              <a:t>Total sleep on off days</a:t>
            </a:r>
          </a:p>
        </p:txBody>
      </p:sp>
      <p:sp>
        <p:nvSpPr>
          <p:cNvPr id="5" name="Text Placeholder 4">
            <a:extLst>
              <a:ext uri="{FF2B5EF4-FFF2-40B4-BE49-F238E27FC236}">
                <a16:creationId xmlns:a16="http://schemas.microsoft.com/office/drawing/2014/main" id="{9DB5060C-1E60-6DBF-F252-000B271DE05C}"/>
              </a:ext>
            </a:extLst>
          </p:cNvPr>
          <p:cNvSpPr>
            <a:spLocks noGrp="1"/>
          </p:cNvSpPr>
          <p:nvPr>
            <p:ph type="body" sz="quarter" idx="3"/>
          </p:nvPr>
        </p:nvSpPr>
        <p:spPr>
          <a:xfrm>
            <a:off x="6390101" y="1567589"/>
            <a:ext cx="4565766" cy="576262"/>
          </a:xfrm>
        </p:spPr>
        <p:txBody>
          <a:bodyPr/>
          <a:lstStyle/>
          <a:p>
            <a:r>
              <a:rPr lang="en-US" sz="2000" dirty="0">
                <a:solidFill>
                  <a:schemeClr val="accent5">
                    <a:lumMod val="40000"/>
                    <a:lumOff val="60000"/>
                  </a:schemeClr>
                </a:solidFill>
              </a:rPr>
              <a:t>Total sleep on worked days</a:t>
            </a:r>
          </a:p>
        </p:txBody>
      </p:sp>
      <p:pic>
        <p:nvPicPr>
          <p:cNvPr id="12" name="Picture 11">
            <a:extLst>
              <a:ext uri="{FF2B5EF4-FFF2-40B4-BE49-F238E27FC236}">
                <a16:creationId xmlns:a16="http://schemas.microsoft.com/office/drawing/2014/main" id="{30C0D3DA-25F9-18F3-27A7-2302819BA39F}"/>
              </a:ext>
            </a:extLst>
          </p:cNvPr>
          <p:cNvPicPr>
            <a:picLocks noChangeAspect="1"/>
          </p:cNvPicPr>
          <p:nvPr/>
        </p:nvPicPr>
        <p:blipFill rotWithShape="1">
          <a:blip r:embed="rId4"/>
          <a:srcRect l="4896" t="2722"/>
          <a:stretch/>
        </p:blipFill>
        <p:spPr>
          <a:xfrm>
            <a:off x="2338281" y="2548008"/>
            <a:ext cx="2443104" cy="3622267"/>
          </a:xfrm>
          <a:prstGeom prst="rect">
            <a:avLst/>
          </a:prstGeom>
        </p:spPr>
      </p:pic>
      <p:pic>
        <p:nvPicPr>
          <p:cNvPr id="16" name="Picture 15">
            <a:extLst>
              <a:ext uri="{FF2B5EF4-FFF2-40B4-BE49-F238E27FC236}">
                <a16:creationId xmlns:a16="http://schemas.microsoft.com/office/drawing/2014/main" id="{ED8EDEAF-F8FE-3261-71E5-0D06639FDC28}"/>
              </a:ext>
            </a:extLst>
          </p:cNvPr>
          <p:cNvPicPr>
            <a:picLocks noChangeAspect="1"/>
          </p:cNvPicPr>
          <p:nvPr/>
        </p:nvPicPr>
        <p:blipFill rotWithShape="1">
          <a:blip r:embed="rId5"/>
          <a:srcRect l="2740" t="929"/>
          <a:stretch/>
        </p:blipFill>
        <p:spPr>
          <a:xfrm>
            <a:off x="6794124" y="2545737"/>
            <a:ext cx="2443103" cy="3626811"/>
          </a:xfrm>
          <a:prstGeom prst="rect">
            <a:avLst/>
          </a:prstGeom>
        </p:spPr>
      </p:pic>
    </p:spTree>
    <p:extLst>
      <p:ext uri="{BB962C8B-B14F-4D97-AF65-F5344CB8AC3E}">
        <p14:creationId xmlns:p14="http://schemas.microsoft.com/office/powerpoint/2010/main" val="414297859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nodeType="withEffect">
                                  <p:stCondLst>
                                    <p:cond delay="150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nodeType="withEffect">
                                  <p:stCondLst>
                                    <p:cond delay="200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5AB20-0E7B-4C7F-862E-14BE6BA4E2FD}"/>
              </a:ext>
            </a:extLst>
          </p:cNvPr>
          <p:cNvSpPr>
            <a:spLocks noGrp="1"/>
          </p:cNvSpPr>
          <p:nvPr>
            <p:ph type="title"/>
          </p:nvPr>
        </p:nvSpPr>
        <p:spPr>
          <a:xfrm>
            <a:off x="2326707" y="681983"/>
            <a:ext cx="8911687" cy="1280890"/>
          </a:xfrm>
        </p:spPr>
        <p:txBody>
          <a:bodyPr/>
          <a:lstStyle/>
          <a:p>
            <a:r>
              <a:rPr lang="en-US" dirty="0">
                <a:solidFill>
                  <a:schemeClr val="accent5">
                    <a:lumMod val="40000"/>
                    <a:lumOff val="60000"/>
                  </a:schemeClr>
                </a:solidFill>
              </a:rPr>
              <a:t>Hypothesis Testing</a:t>
            </a:r>
          </a:p>
        </p:txBody>
      </p:sp>
      <p:sp>
        <p:nvSpPr>
          <p:cNvPr id="5" name="Content Placeholder 4">
            <a:extLst>
              <a:ext uri="{FF2B5EF4-FFF2-40B4-BE49-F238E27FC236}">
                <a16:creationId xmlns:a16="http://schemas.microsoft.com/office/drawing/2014/main" id="{EB5F2902-1C6E-47F1-8DE8-C5404FE2739C}"/>
              </a:ext>
            </a:extLst>
          </p:cNvPr>
          <p:cNvSpPr>
            <a:spLocks noGrp="1"/>
          </p:cNvSpPr>
          <p:nvPr>
            <p:ph idx="1"/>
          </p:nvPr>
        </p:nvSpPr>
        <p:spPr>
          <a:xfrm>
            <a:off x="1412307" y="2133599"/>
            <a:ext cx="8915400" cy="3777622"/>
          </a:xfrm>
        </p:spPr>
        <p:txBody>
          <a:bodyPr>
            <a:normAutofit/>
          </a:bodyPr>
          <a:lstStyle/>
          <a:p>
            <a:pPr marL="463550" indent="-463550"/>
            <a:r>
              <a:rPr lang="en-US" sz="2400" dirty="0">
                <a:solidFill>
                  <a:schemeClr val="accent5">
                    <a:lumMod val="40000"/>
                    <a:lumOff val="60000"/>
                  </a:schemeClr>
                </a:solidFill>
              </a:rPr>
              <a:t>Claim: </a:t>
            </a:r>
          </a:p>
          <a:p>
            <a:pPr marL="0" indent="0">
              <a:buNone/>
            </a:pPr>
            <a:r>
              <a:rPr lang="en-US" sz="2000" dirty="0">
                <a:solidFill>
                  <a:schemeClr val="accent5">
                    <a:lumMod val="40000"/>
                    <a:lumOff val="60000"/>
                  </a:schemeClr>
                </a:solidFill>
              </a:rPr>
              <a:t>The mean total of hours slept on my off days is significantly higher than the mean total of hours slept on my worked days.</a:t>
            </a:r>
          </a:p>
          <a:p>
            <a:pPr marL="0" indent="0">
              <a:buNone/>
            </a:pPr>
            <a:endParaRPr lang="en-US" sz="2400" dirty="0">
              <a:solidFill>
                <a:schemeClr val="accent5">
                  <a:lumMod val="40000"/>
                  <a:lumOff val="60000"/>
                </a:schemeClr>
              </a:solidFill>
            </a:endParaRPr>
          </a:p>
          <a:p>
            <a:pPr marL="463550" lvl="1" indent="-447675">
              <a:tabLst>
                <a:tab pos="463550" algn="l"/>
              </a:tabLst>
            </a:pPr>
            <a:r>
              <a:rPr lang="en-US" sz="2400" dirty="0">
                <a:solidFill>
                  <a:schemeClr val="accent5">
                    <a:lumMod val="40000"/>
                    <a:lumOff val="60000"/>
                  </a:schemeClr>
                </a:solidFill>
              </a:rPr>
              <a:t>Variables:</a:t>
            </a:r>
          </a:p>
          <a:p>
            <a:pPr marL="798513" lvl="2" indent="-393700"/>
            <a:r>
              <a:rPr lang="en-US" sz="2000" dirty="0">
                <a:solidFill>
                  <a:schemeClr val="accent5">
                    <a:lumMod val="40000"/>
                    <a:lumOff val="60000"/>
                  </a:schemeClr>
                </a:solidFill>
              </a:rPr>
              <a:t>Dependent: hours of sleep</a:t>
            </a:r>
          </a:p>
          <a:p>
            <a:pPr marL="798513" lvl="2" indent="-393700"/>
            <a:r>
              <a:rPr lang="en-US" sz="2000" dirty="0">
                <a:solidFill>
                  <a:schemeClr val="accent5">
                    <a:lumMod val="40000"/>
                    <a:lumOff val="60000"/>
                  </a:schemeClr>
                </a:solidFill>
              </a:rPr>
              <a:t>Independent: working status</a:t>
            </a:r>
          </a:p>
        </p:txBody>
      </p:sp>
    </p:spTree>
    <p:extLst>
      <p:ext uri="{BB962C8B-B14F-4D97-AF65-F5344CB8AC3E}">
        <p14:creationId xmlns:p14="http://schemas.microsoft.com/office/powerpoint/2010/main" val="3145102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fade">
                                      <p:cBhvr>
                                        <p:cTn id="17" dur="500"/>
                                        <p:tgtEl>
                                          <p:spTgt spid="5">
                                            <p:txEl>
                                              <p:pRg st="3" end="3"/>
                                            </p:txEl>
                                          </p:spTgt>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5">
                                            <p:txEl>
                                              <p:pRg st="4" end="4"/>
                                            </p:txEl>
                                          </p:spTgt>
                                        </p:tgtEl>
                                        <p:attrNameLst>
                                          <p:attrName>style.visibility</p:attrName>
                                        </p:attrNameLst>
                                      </p:cBhvr>
                                      <p:to>
                                        <p:strVal val="visible"/>
                                      </p:to>
                                    </p:set>
                                    <p:animEffect transition="in" filter="fade">
                                      <p:cBhvr>
                                        <p:cTn id="20" dur="500"/>
                                        <p:tgtEl>
                                          <p:spTgt spid="5">
                                            <p:txEl>
                                              <p:pRg st="4" end="4"/>
                                            </p:txEl>
                                          </p:spTgt>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5">
                                            <p:txEl>
                                              <p:pRg st="5" end="5"/>
                                            </p:txEl>
                                          </p:spTgt>
                                        </p:tgtEl>
                                        <p:attrNameLst>
                                          <p:attrName>style.visibility</p:attrName>
                                        </p:attrNameLst>
                                      </p:cBhvr>
                                      <p:to>
                                        <p:strVal val="visible"/>
                                      </p:to>
                                    </p:set>
                                    <p:animEffect transition="in" filter="fade">
                                      <p:cBhvr>
                                        <p:cTn id="23"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D7E15-D490-4814-8F98-17B3765AE0D2}"/>
              </a:ext>
            </a:extLst>
          </p:cNvPr>
          <p:cNvSpPr>
            <a:spLocks noGrp="1"/>
          </p:cNvSpPr>
          <p:nvPr>
            <p:ph type="title"/>
          </p:nvPr>
        </p:nvSpPr>
        <p:spPr>
          <a:xfrm>
            <a:off x="2338281" y="670408"/>
            <a:ext cx="8911687" cy="1280890"/>
          </a:xfrm>
        </p:spPr>
        <p:txBody>
          <a:bodyPr/>
          <a:lstStyle/>
          <a:p>
            <a:r>
              <a:rPr lang="en-US" dirty="0">
                <a:solidFill>
                  <a:schemeClr val="accent5">
                    <a:lumMod val="40000"/>
                    <a:lumOff val="60000"/>
                  </a:schemeClr>
                </a:solidFill>
              </a:rPr>
              <a:t>Hypothesis Testing</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16A2BA9-BA0B-443C-8747-3A0BDE202BE2}"/>
                  </a:ext>
                </a:extLst>
              </p:cNvPr>
              <p:cNvSpPr>
                <a:spLocks noGrp="1"/>
              </p:cNvSpPr>
              <p:nvPr>
                <p:ph sz="half" idx="1"/>
              </p:nvPr>
            </p:nvSpPr>
            <p:spPr>
              <a:xfrm>
                <a:off x="1400731" y="2115403"/>
                <a:ext cx="4313864" cy="3777622"/>
              </a:xfrm>
            </p:spPr>
            <p:txBody>
              <a:bodyPr>
                <a:normAutofit/>
              </a:bodyPr>
              <a:lstStyle/>
              <a:p>
                <a:pPr marL="0" indent="0">
                  <a:buNone/>
                </a:pPr>
                <a:r>
                  <a:rPr lang="en-US" sz="2400" dirty="0">
                    <a:solidFill>
                      <a:schemeClr val="accent5">
                        <a:lumMod val="40000"/>
                        <a:lumOff val="60000"/>
                      </a:schemeClr>
                    </a:solidFill>
                  </a:rPr>
                  <a:t>Step 1: </a:t>
                </a:r>
              </a:p>
              <a:p>
                <a:pPr marL="285750" lvl="1"/>
                <a:r>
                  <a:rPr lang="en-US" sz="2000" dirty="0">
                    <a:solidFill>
                      <a:schemeClr val="accent5">
                        <a:lumMod val="40000"/>
                        <a:lumOff val="60000"/>
                      </a:schemeClr>
                    </a:solidFill>
                  </a:rPr>
                  <a:t>Null Hypothesis</a:t>
                </a:r>
              </a:p>
              <a:p>
                <a:pPr marL="0" lvl="1" indent="0">
                  <a:buNone/>
                </a:pPr>
                <a:endParaRPr lang="en-US" sz="2000" b="1" i="1" dirty="0">
                  <a:solidFill>
                    <a:schemeClr val="accent5">
                      <a:lumMod val="40000"/>
                      <a:lumOff val="60000"/>
                    </a:schemeClr>
                  </a:solidFill>
                  <a:latin typeface="Cambria Math" panose="02040503050406030204" pitchFamily="18" charset="0"/>
                </a:endParaRPr>
              </a:p>
              <a:p>
                <a:pPr marL="0" lvl="1" indent="798513">
                  <a:buNone/>
                </a:pPr>
                <a14:m>
                  <m:oMathPara xmlns:m="http://schemas.openxmlformats.org/officeDocument/2006/math">
                    <m:oMathParaPr>
                      <m:jc m:val="centerGroup"/>
                    </m:oMathParaPr>
                    <m:oMath xmlns:m="http://schemas.openxmlformats.org/officeDocument/2006/math">
                      <m:sSub>
                        <m:sSubPr>
                          <m:ctrlPr>
                            <a:rPr lang="en-US" sz="2000" b="1" i="1">
                              <a:solidFill>
                                <a:schemeClr val="accent5">
                                  <a:lumMod val="40000"/>
                                  <a:lumOff val="60000"/>
                                </a:schemeClr>
                              </a:solidFill>
                              <a:latin typeface="Cambria Math" panose="02040503050406030204" pitchFamily="18" charset="0"/>
                            </a:rPr>
                          </m:ctrlPr>
                        </m:sSubPr>
                        <m:e>
                          <m:r>
                            <a:rPr lang="en-US" sz="2000" b="1" i="1">
                              <a:solidFill>
                                <a:schemeClr val="accent5">
                                  <a:lumMod val="40000"/>
                                  <a:lumOff val="60000"/>
                                </a:schemeClr>
                              </a:solidFill>
                              <a:latin typeface="Cambria Math" panose="02040503050406030204" pitchFamily="18" charset="0"/>
                            </a:rPr>
                            <m:t>𝑯</m:t>
                          </m:r>
                        </m:e>
                        <m:sub>
                          <m:r>
                            <a:rPr lang="en-US" sz="2000" b="1" i="1">
                              <a:solidFill>
                                <a:schemeClr val="accent5">
                                  <a:lumMod val="40000"/>
                                  <a:lumOff val="60000"/>
                                </a:schemeClr>
                              </a:solidFill>
                              <a:latin typeface="Cambria Math" panose="02040503050406030204" pitchFamily="18" charset="0"/>
                            </a:rPr>
                            <m:t>𝟎</m:t>
                          </m:r>
                          <m:r>
                            <a:rPr lang="en-US" sz="2000" b="1" i="1">
                              <a:solidFill>
                                <a:schemeClr val="accent5">
                                  <a:lumMod val="40000"/>
                                  <a:lumOff val="60000"/>
                                </a:schemeClr>
                              </a:solidFill>
                              <a:latin typeface="Cambria Math" panose="02040503050406030204" pitchFamily="18" charset="0"/>
                            </a:rPr>
                            <m:t>  </m:t>
                          </m:r>
                        </m:sub>
                      </m:sSub>
                      <m:r>
                        <a:rPr lang="en-US" sz="2000" b="1" i="1">
                          <a:solidFill>
                            <a:schemeClr val="accent5">
                              <a:lumMod val="40000"/>
                              <a:lumOff val="60000"/>
                            </a:schemeClr>
                          </a:solidFill>
                          <a:latin typeface="Cambria Math" panose="02040503050406030204" pitchFamily="18" charset="0"/>
                        </a:rPr>
                        <m:t>: </m:t>
                      </m:r>
                      <m:sSub>
                        <m:sSubPr>
                          <m:ctrlPr>
                            <a:rPr lang="en-US" sz="2000" b="1" i="1">
                              <a:solidFill>
                                <a:schemeClr val="accent5">
                                  <a:lumMod val="40000"/>
                                  <a:lumOff val="60000"/>
                                </a:schemeClr>
                              </a:solidFill>
                              <a:latin typeface="Cambria Math" panose="02040503050406030204" pitchFamily="18" charset="0"/>
                            </a:rPr>
                          </m:ctrlPr>
                        </m:sSubPr>
                        <m:e>
                          <m:r>
                            <a:rPr lang="en-US" sz="2000" b="1" i="1">
                              <a:solidFill>
                                <a:schemeClr val="accent5">
                                  <a:lumMod val="40000"/>
                                  <a:lumOff val="60000"/>
                                </a:schemeClr>
                              </a:solidFill>
                              <a:latin typeface="Cambria Math" panose="02040503050406030204" pitchFamily="18" charset="0"/>
                            </a:rPr>
                            <m:t>𝝁</m:t>
                          </m:r>
                        </m:e>
                        <m:sub>
                          <m:r>
                            <a:rPr lang="en-US" sz="2000" b="1" i="0" smtClean="0">
                              <a:solidFill>
                                <a:schemeClr val="accent5">
                                  <a:lumMod val="40000"/>
                                  <a:lumOff val="60000"/>
                                </a:schemeClr>
                              </a:solidFill>
                              <a:latin typeface="Cambria Math" panose="02040503050406030204" pitchFamily="18" charset="0"/>
                            </a:rPr>
                            <m:t>𝐎𝐟𝐟</m:t>
                          </m:r>
                        </m:sub>
                      </m:sSub>
                      <m:r>
                        <a:rPr lang="en-US" sz="2000" b="1" i="1" smtClean="0">
                          <a:solidFill>
                            <a:schemeClr val="accent5">
                              <a:lumMod val="40000"/>
                              <a:lumOff val="60000"/>
                            </a:schemeClr>
                          </a:solidFill>
                          <a:latin typeface="Cambria Math" panose="02040503050406030204" pitchFamily="18" charset="0"/>
                        </a:rPr>
                        <m:t>&gt;</m:t>
                      </m:r>
                      <m:r>
                        <a:rPr lang="en-US" sz="2000" b="1" i="1">
                          <a:solidFill>
                            <a:schemeClr val="accent5">
                              <a:lumMod val="40000"/>
                              <a:lumOff val="60000"/>
                            </a:schemeClr>
                          </a:solidFill>
                          <a:latin typeface="Cambria Math" panose="02040503050406030204" pitchFamily="18" charset="0"/>
                        </a:rPr>
                        <m:t> </m:t>
                      </m:r>
                      <m:sSub>
                        <m:sSubPr>
                          <m:ctrlPr>
                            <a:rPr lang="en-US" sz="2000" b="1" i="1">
                              <a:solidFill>
                                <a:schemeClr val="accent5">
                                  <a:lumMod val="40000"/>
                                  <a:lumOff val="60000"/>
                                </a:schemeClr>
                              </a:solidFill>
                              <a:latin typeface="Cambria Math" panose="02040503050406030204" pitchFamily="18" charset="0"/>
                            </a:rPr>
                          </m:ctrlPr>
                        </m:sSubPr>
                        <m:e>
                          <m:r>
                            <a:rPr lang="en-US" sz="2000" b="1" i="1">
                              <a:solidFill>
                                <a:schemeClr val="accent5">
                                  <a:lumMod val="40000"/>
                                  <a:lumOff val="60000"/>
                                </a:schemeClr>
                              </a:solidFill>
                              <a:latin typeface="Cambria Math" panose="02040503050406030204" pitchFamily="18" charset="0"/>
                            </a:rPr>
                            <m:t>𝝁</m:t>
                          </m:r>
                        </m:e>
                        <m:sub>
                          <m:r>
                            <a:rPr lang="en-US" sz="2000" b="1" i="1">
                              <a:solidFill>
                                <a:schemeClr val="accent5">
                                  <a:lumMod val="40000"/>
                                  <a:lumOff val="60000"/>
                                </a:schemeClr>
                              </a:solidFill>
                              <a:latin typeface="Cambria Math" panose="02040503050406030204" pitchFamily="18" charset="0"/>
                            </a:rPr>
                            <m:t>𝑶𝒏</m:t>
                          </m:r>
                        </m:sub>
                      </m:sSub>
                    </m:oMath>
                  </m:oMathPara>
                </a14:m>
                <a:endParaRPr lang="en-US" sz="2000" b="1" i="1" dirty="0">
                  <a:solidFill>
                    <a:schemeClr val="accent5">
                      <a:lumMod val="40000"/>
                      <a:lumOff val="60000"/>
                    </a:schemeClr>
                  </a:solidFill>
                </a:endParaRPr>
              </a:p>
              <a:p>
                <a:pPr marL="280988" lvl="2" indent="0">
                  <a:buNone/>
                </a:pPr>
                <a:endParaRPr lang="en-US" sz="2000" b="1" dirty="0">
                  <a:solidFill>
                    <a:schemeClr val="accent5">
                      <a:lumMod val="40000"/>
                      <a:lumOff val="60000"/>
                    </a:schemeClr>
                  </a:solidFill>
                </a:endParaRPr>
              </a:p>
              <a:p>
                <a:pPr marL="288925" lvl="1"/>
                <a:r>
                  <a:rPr lang="en-US" sz="2000" dirty="0">
                    <a:solidFill>
                      <a:schemeClr val="accent5">
                        <a:lumMod val="40000"/>
                        <a:lumOff val="60000"/>
                      </a:schemeClr>
                    </a:solidFill>
                  </a:rPr>
                  <a:t>Alternative Hypothesis</a:t>
                </a:r>
              </a:p>
              <a:p>
                <a:pPr marL="3175" lvl="1" indent="0">
                  <a:buNone/>
                </a:pPr>
                <a:endParaRPr lang="en-US" sz="2000" dirty="0">
                  <a:solidFill>
                    <a:schemeClr val="accent5">
                      <a:lumMod val="40000"/>
                      <a:lumOff val="60000"/>
                    </a:schemeClr>
                  </a:solidFill>
                </a:endParaRPr>
              </a:p>
              <a:p>
                <a:pPr marL="3175" lvl="1" indent="911225">
                  <a:buNone/>
                </a:pPr>
                <a14:m>
                  <m:oMathPara xmlns:m="http://schemas.openxmlformats.org/officeDocument/2006/math">
                    <m:oMathParaPr>
                      <m:jc m:val="centerGroup"/>
                    </m:oMathParaPr>
                    <m:oMath xmlns:m="http://schemas.openxmlformats.org/officeDocument/2006/math">
                      <m:sSub>
                        <m:sSubPr>
                          <m:ctrlPr>
                            <a:rPr lang="en-US" sz="2000">
                              <a:solidFill>
                                <a:schemeClr val="accent5">
                                  <a:lumMod val="40000"/>
                                  <a:lumOff val="60000"/>
                                </a:schemeClr>
                              </a:solidFill>
                            </a:rPr>
                          </m:ctrlPr>
                        </m:sSubPr>
                        <m:e>
                          <m:r>
                            <a:rPr lang="en-US" sz="2000">
                              <a:solidFill>
                                <a:schemeClr val="accent5">
                                  <a:lumMod val="40000"/>
                                  <a:lumOff val="60000"/>
                                </a:schemeClr>
                              </a:solidFill>
                            </a:rPr>
                            <m:t>𝑯</m:t>
                          </m:r>
                        </m:e>
                        <m:sub>
                          <m:r>
                            <a:rPr lang="en-US" sz="2000">
                              <a:solidFill>
                                <a:schemeClr val="accent5">
                                  <a:lumMod val="40000"/>
                                  <a:lumOff val="60000"/>
                                </a:schemeClr>
                              </a:solidFill>
                            </a:rPr>
                            <m:t>𝒂</m:t>
                          </m:r>
                          <m:r>
                            <a:rPr lang="en-US" sz="2000">
                              <a:solidFill>
                                <a:schemeClr val="accent5">
                                  <a:lumMod val="40000"/>
                                  <a:lumOff val="60000"/>
                                </a:schemeClr>
                              </a:solidFill>
                            </a:rPr>
                            <m:t>  </m:t>
                          </m:r>
                        </m:sub>
                      </m:sSub>
                      <m:r>
                        <a:rPr lang="en-US" sz="2000">
                          <a:solidFill>
                            <a:schemeClr val="accent5">
                              <a:lumMod val="40000"/>
                              <a:lumOff val="60000"/>
                            </a:schemeClr>
                          </a:solidFill>
                        </a:rPr>
                        <m:t>: </m:t>
                      </m:r>
                      <m:sSub>
                        <m:sSubPr>
                          <m:ctrlPr>
                            <a:rPr lang="en-US" sz="2000" b="1" i="1">
                              <a:solidFill>
                                <a:schemeClr val="accent5">
                                  <a:lumMod val="40000"/>
                                  <a:lumOff val="60000"/>
                                </a:schemeClr>
                              </a:solidFill>
                            </a:rPr>
                          </m:ctrlPr>
                        </m:sSubPr>
                        <m:e>
                          <m:sSub>
                            <m:sSubPr>
                              <m:ctrlPr>
                                <a:rPr lang="en-US" sz="2000" b="1" i="1">
                                  <a:solidFill>
                                    <a:schemeClr val="accent5">
                                      <a:lumMod val="40000"/>
                                      <a:lumOff val="60000"/>
                                    </a:schemeClr>
                                  </a:solidFill>
                                  <a:latin typeface="Cambria Math" panose="02040503050406030204" pitchFamily="18" charset="0"/>
                                </a:rPr>
                              </m:ctrlPr>
                            </m:sSubPr>
                            <m:e>
                              <m:r>
                                <a:rPr lang="en-US" sz="2000" b="1" i="1">
                                  <a:solidFill>
                                    <a:schemeClr val="accent5">
                                      <a:lumMod val="40000"/>
                                      <a:lumOff val="60000"/>
                                    </a:schemeClr>
                                  </a:solidFill>
                                  <a:latin typeface="Cambria Math" panose="02040503050406030204" pitchFamily="18" charset="0"/>
                                </a:rPr>
                                <m:t>𝝁</m:t>
                              </m:r>
                            </m:e>
                            <m:sub>
                              <m:r>
                                <a:rPr lang="en-US" sz="2000" b="1" i="1">
                                  <a:solidFill>
                                    <a:schemeClr val="accent5">
                                      <a:lumMod val="40000"/>
                                      <a:lumOff val="60000"/>
                                    </a:schemeClr>
                                  </a:solidFill>
                                  <a:latin typeface="Cambria Math" panose="02040503050406030204" pitchFamily="18" charset="0"/>
                                </a:rPr>
                                <m:t>𝑶𝒇𝒇</m:t>
                              </m:r>
                            </m:sub>
                          </m:sSub>
                          <m:r>
                            <a:rPr lang="en-US" sz="2000" b="1" i="1" smtClean="0">
                              <a:solidFill>
                                <a:schemeClr val="accent5">
                                  <a:lumMod val="40000"/>
                                  <a:lumOff val="60000"/>
                                </a:schemeClr>
                              </a:solidFill>
                              <a:latin typeface="Cambria Math" panose="02040503050406030204" pitchFamily="18" charset="0"/>
                            </a:rPr>
                            <m:t>&lt;</m:t>
                          </m:r>
                          <m:r>
                            <a:rPr lang="en-US" sz="2000" b="1" i="1">
                              <a:solidFill>
                                <a:schemeClr val="accent5">
                                  <a:lumMod val="40000"/>
                                  <a:lumOff val="60000"/>
                                </a:schemeClr>
                              </a:solidFill>
                            </a:rPr>
                            <m:t>𝝁</m:t>
                          </m:r>
                        </m:e>
                        <m:sub>
                          <m:r>
                            <a:rPr lang="en-US" sz="2000" b="1" i="1" smtClean="0">
                              <a:solidFill>
                                <a:schemeClr val="accent5">
                                  <a:lumMod val="40000"/>
                                  <a:lumOff val="60000"/>
                                </a:schemeClr>
                              </a:solidFill>
                              <a:latin typeface="Cambria Math" panose="02040503050406030204" pitchFamily="18" charset="0"/>
                            </a:rPr>
                            <m:t>𝑶𝒏</m:t>
                          </m:r>
                        </m:sub>
                      </m:sSub>
                    </m:oMath>
                  </m:oMathPara>
                </a14:m>
                <a:endParaRPr lang="en-US" sz="2000" b="1" i="1" dirty="0">
                  <a:solidFill>
                    <a:schemeClr val="accent5">
                      <a:lumMod val="40000"/>
                      <a:lumOff val="60000"/>
                    </a:schemeClr>
                  </a:solidFill>
                </a:endParaRPr>
              </a:p>
              <a:p>
                <a:pPr marL="0" indent="0">
                  <a:buNone/>
                </a:pPr>
                <a:endParaRPr lang="en-US" dirty="0"/>
              </a:p>
            </p:txBody>
          </p:sp>
        </mc:Choice>
        <mc:Fallback>
          <p:sp>
            <p:nvSpPr>
              <p:cNvPr id="3" name="Content Placeholder 2">
                <a:extLst>
                  <a:ext uri="{FF2B5EF4-FFF2-40B4-BE49-F238E27FC236}">
                    <a16:creationId xmlns:a16="http://schemas.microsoft.com/office/drawing/2014/main" id="{716A2BA9-BA0B-443C-8747-3A0BDE202BE2}"/>
                  </a:ext>
                </a:extLst>
              </p:cNvPr>
              <p:cNvSpPr>
                <a:spLocks noGrp="1" noRot="1" noChangeAspect="1" noMove="1" noResize="1" noEditPoints="1" noAdjustHandles="1" noChangeArrowheads="1" noChangeShapeType="1" noTextEdit="1"/>
              </p:cNvSpPr>
              <p:nvPr>
                <p:ph sz="half" idx="1"/>
              </p:nvPr>
            </p:nvSpPr>
            <p:spPr>
              <a:xfrm>
                <a:off x="1400731" y="2115403"/>
                <a:ext cx="4313864" cy="3777622"/>
              </a:xfrm>
              <a:blipFill>
                <a:blip r:embed="rId3"/>
                <a:stretch>
                  <a:fillRect l="-2263" t="-1290"/>
                </a:stretch>
              </a:blipFill>
            </p:spPr>
            <p:txBody>
              <a:bodyPr/>
              <a:lstStyle/>
              <a:p>
                <a:r>
                  <a:rPr lang="en-US">
                    <a:noFill/>
                  </a:rPr>
                  <a:t> </a:t>
                </a:r>
              </a:p>
            </p:txBody>
          </p:sp>
        </mc:Fallback>
      </mc:AlternateContent>
      <p:sp>
        <p:nvSpPr>
          <p:cNvPr id="8" name="Content Placeholder 7">
            <a:extLst>
              <a:ext uri="{FF2B5EF4-FFF2-40B4-BE49-F238E27FC236}">
                <a16:creationId xmlns:a16="http://schemas.microsoft.com/office/drawing/2014/main" id="{2F7DB7B1-EE48-40D0-9339-BB91980E82BB}"/>
              </a:ext>
            </a:extLst>
          </p:cNvPr>
          <p:cNvSpPr>
            <a:spLocks noGrp="1"/>
          </p:cNvSpPr>
          <p:nvPr>
            <p:ph sz="half" idx="2"/>
          </p:nvPr>
        </p:nvSpPr>
        <p:spPr>
          <a:xfrm>
            <a:off x="5986981" y="2115403"/>
            <a:ext cx="2841135" cy="2356844"/>
          </a:xfrm>
        </p:spPr>
        <p:txBody>
          <a:bodyPr>
            <a:normAutofit/>
          </a:bodyPr>
          <a:lstStyle/>
          <a:p>
            <a:pPr marL="0" indent="0">
              <a:buNone/>
            </a:pPr>
            <a:r>
              <a:rPr lang="en-US" sz="2400" dirty="0">
                <a:solidFill>
                  <a:schemeClr val="accent5">
                    <a:lumMod val="40000"/>
                    <a:lumOff val="60000"/>
                  </a:schemeClr>
                </a:solidFill>
              </a:rPr>
              <a:t>Step 2:</a:t>
            </a:r>
          </a:p>
          <a:p>
            <a:pPr marL="288925" lvl="1" indent="-288925"/>
            <a:r>
              <a:rPr lang="en-US" sz="2000" dirty="0">
                <a:solidFill>
                  <a:schemeClr val="accent5">
                    <a:lumMod val="40000"/>
                    <a:lumOff val="60000"/>
                  </a:schemeClr>
                </a:solidFill>
              </a:rPr>
              <a:t>Testing Method</a:t>
            </a:r>
          </a:p>
          <a:p>
            <a:pPr marL="0" lvl="1" indent="0">
              <a:buNone/>
            </a:pPr>
            <a:r>
              <a:rPr lang="en-US" sz="2000" dirty="0">
                <a:solidFill>
                  <a:schemeClr val="accent5">
                    <a:lumMod val="40000"/>
                    <a:lumOff val="60000"/>
                  </a:schemeClr>
                </a:solidFill>
              </a:rPr>
              <a:t>	Two sample </a:t>
            </a:r>
          </a:p>
          <a:p>
            <a:pPr marL="0" lvl="1" indent="0">
              <a:buNone/>
            </a:pPr>
            <a:r>
              <a:rPr lang="en-US" sz="2000" dirty="0">
                <a:solidFill>
                  <a:schemeClr val="accent5">
                    <a:lumMod val="40000"/>
                    <a:lumOff val="60000"/>
                  </a:schemeClr>
                </a:solidFill>
              </a:rPr>
              <a:t>	Paired t–test</a:t>
            </a:r>
          </a:p>
        </p:txBody>
      </p:sp>
    </p:spTree>
    <p:extLst>
      <p:ext uri="{BB962C8B-B14F-4D97-AF65-F5344CB8AC3E}">
        <p14:creationId xmlns:p14="http://schemas.microsoft.com/office/powerpoint/2010/main" val="218449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150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grpId="0" nodeType="withEffect">
                                  <p:stCondLst>
                                    <p:cond delay="220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par>
                                <p:cTn id="17" presetID="10" presetClass="entr" presetSubtype="0" fill="hold" grpId="0" nodeType="withEffect">
                                  <p:stCondLst>
                                    <p:cond delay="2800"/>
                                  </p:stCondLst>
                                  <p:childTnLst>
                                    <p:set>
                                      <p:cBhvr>
                                        <p:cTn id="18" dur="1" fill="hold">
                                          <p:stCondLst>
                                            <p:cond delay="0"/>
                                          </p:stCondLst>
                                        </p:cTn>
                                        <p:tgtEl>
                                          <p:spTgt spid="3">
                                            <p:txEl>
                                              <p:pRg st="7" end="7"/>
                                            </p:txEl>
                                          </p:spTgt>
                                        </p:tgtEl>
                                        <p:attrNameLst>
                                          <p:attrName>style.visibility</p:attrName>
                                        </p:attrNameLst>
                                      </p:cBhvr>
                                      <p:to>
                                        <p:strVal val="visible"/>
                                      </p:to>
                                    </p:set>
                                    <p:animEffect transition="in" filter="fade">
                                      <p:cBhvr>
                                        <p:cTn id="19" dur="500"/>
                                        <p:tgtEl>
                                          <p:spTgt spid="3">
                                            <p:txEl>
                                              <p:pRg st="7" end="7"/>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xEl>
                                              <p:pRg st="0" end="0"/>
                                            </p:txEl>
                                          </p:spTgt>
                                        </p:tgtEl>
                                        <p:attrNameLst>
                                          <p:attrName>style.visibility</p:attrName>
                                        </p:attrNameLst>
                                      </p:cBhvr>
                                      <p:to>
                                        <p:strVal val="visible"/>
                                      </p:to>
                                    </p:set>
                                    <p:animEffect transition="in" filter="fade">
                                      <p:cBhvr>
                                        <p:cTn id="24" dur="500"/>
                                        <p:tgtEl>
                                          <p:spTgt spid="8">
                                            <p:txEl>
                                              <p:pRg st="0" end="0"/>
                                            </p:txEl>
                                          </p:spTgt>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8">
                                            <p:txEl>
                                              <p:pRg st="1" end="1"/>
                                            </p:txEl>
                                          </p:spTgt>
                                        </p:tgtEl>
                                        <p:attrNameLst>
                                          <p:attrName>style.visibility</p:attrName>
                                        </p:attrNameLst>
                                      </p:cBhvr>
                                      <p:to>
                                        <p:strVal val="visible"/>
                                      </p:to>
                                    </p:set>
                                    <p:animEffect transition="in" filter="fade">
                                      <p:cBhvr>
                                        <p:cTn id="27" dur="500"/>
                                        <p:tgtEl>
                                          <p:spTgt spid="8">
                                            <p:txEl>
                                              <p:pRg st="1" end="1"/>
                                            </p:txEl>
                                          </p:spTgt>
                                        </p:tgtEl>
                                      </p:cBhvr>
                                    </p:animEffect>
                                  </p:childTnLst>
                                </p:cTn>
                              </p:par>
                              <p:par>
                                <p:cTn id="28" presetID="10" presetClass="entr" presetSubtype="0" fill="hold" grpId="0" nodeType="withEffect">
                                  <p:stCondLst>
                                    <p:cond delay="500"/>
                                  </p:stCondLst>
                                  <p:childTnLst>
                                    <p:set>
                                      <p:cBhvr>
                                        <p:cTn id="29" dur="1" fill="hold">
                                          <p:stCondLst>
                                            <p:cond delay="0"/>
                                          </p:stCondLst>
                                        </p:cTn>
                                        <p:tgtEl>
                                          <p:spTgt spid="8">
                                            <p:txEl>
                                              <p:pRg st="2" end="2"/>
                                            </p:txEl>
                                          </p:spTgt>
                                        </p:tgtEl>
                                        <p:attrNameLst>
                                          <p:attrName>style.visibility</p:attrName>
                                        </p:attrNameLst>
                                      </p:cBhvr>
                                      <p:to>
                                        <p:strVal val="visible"/>
                                      </p:to>
                                    </p:set>
                                    <p:animEffect transition="in" filter="fade">
                                      <p:cBhvr>
                                        <p:cTn id="30" dur="500"/>
                                        <p:tgtEl>
                                          <p:spTgt spid="8">
                                            <p:txEl>
                                              <p:pRg st="2" end="2"/>
                                            </p:txEl>
                                          </p:spTgt>
                                        </p:tgtEl>
                                      </p:cBhvr>
                                    </p:animEffect>
                                  </p:childTnLst>
                                </p:cTn>
                              </p:par>
                              <p:par>
                                <p:cTn id="31" presetID="10" presetClass="entr" presetSubtype="0" fill="hold" grpId="0" nodeType="withEffect">
                                  <p:stCondLst>
                                    <p:cond delay="500"/>
                                  </p:stCondLst>
                                  <p:childTnLst>
                                    <p:set>
                                      <p:cBhvr>
                                        <p:cTn id="32" dur="1" fill="hold">
                                          <p:stCondLst>
                                            <p:cond delay="0"/>
                                          </p:stCondLst>
                                        </p:cTn>
                                        <p:tgtEl>
                                          <p:spTgt spid="8">
                                            <p:txEl>
                                              <p:pRg st="3" end="3"/>
                                            </p:txEl>
                                          </p:spTgt>
                                        </p:tgtEl>
                                        <p:attrNameLst>
                                          <p:attrName>style.visibility</p:attrName>
                                        </p:attrNameLst>
                                      </p:cBhvr>
                                      <p:to>
                                        <p:strVal val="visible"/>
                                      </p:to>
                                    </p:set>
                                    <p:animEffect transition="in" filter="fade">
                                      <p:cBhvr>
                                        <p:cTn id="33"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A7989-1D3F-4CC3-8EAC-485AEFBD4BFC}"/>
              </a:ext>
            </a:extLst>
          </p:cNvPr>
          <p:cNvSpPr>
            <a:spLocks noGrp="1"/>
          </p:cNvSpPr>
          <p:nvPr>
            <p:ph type="title"/>
          </p:nvPr>
        </p:nvSpPr>
        <p:spPr>
          <a:xfrm>
            <a:off x="2325850" y="670922"/>
            <a:ext cx="8911687" cy="1280890"/>
          </a:xfrm>
        </p:spPr>
        <p:txBody>
          <a:bodyPr/>
          <a:lstStyle/>
          <a:p>
            <a:r>
              <a:rPr lang="en-US" dirty="0">
                <a:solidFill>
                  <a:schemeClr val="accent5">
                    <a:lumMod val="40000"/>
                    <a:lumOff val="60000"/>
                  </a:schemeClr>
                </a:solidFill>
              </a:rPr>
              <a:t>Hypothesis Testing</a:t>
            </a:r>
          </a:p>
        </p:txBody>
      </p:sp>
      <p:sp>
        <p:nvSpPr>
          <p:cNvPr id="3" name="Content Placeholder 2">
            <a:extLst>
              <a:ext uri="{FF2B5EF4-FFF2-40B4-BE49-F238E27FC236}">
                <a16:creationId xmlns:a16="http://schemas.microsoft.com/office/drawing/2014/main" id="{89F5FA91-E4FA-4B6A-A27F-FD47B197906F}"/>
              </a:ext>
            </a:extLst>
          </p:cNvPr>
          <p:cNvSpPr>
            <a:spLocks noGrp="1"/>
          </p:cNvSpPr>
          <p:nvPr>
            <p:ph sz="half" idx="1"/>
          </p:nvPr>
        </p:nvSpPr>
        <p:spPr>
          <a:xfrm>
            <a:off x="1410024" y="2114610"/>
            <a:ext cx="4313864" cy="2075425"/>
          </a:xfrm>
        </p:spPr>
        <p:txBody>
          <a:bodyPr/>
          <a:lstStyle/>
          <a:p>
            <a:pPr marL="0" indent="0">
              <a:buNone/>
            </a:pPr>
            <a:r>
              <a:rPr lang="en-US" sz="2400" dirty="0">
                <a:solidFill>
                  <a:schemeClr val="accent5">
                    <a:lumMod val="40000"/>
                    <a:lumOff val="60000"/>
                  </a:schemeClr>
                </a:solidFill>
              </a:rPr>
              <a:t>Step 3:</a:t>
            </a:r>
          </a:p>
          <a:p>
            <a:pPr marL="285750" lvl="1">
              <a:tabLst>
                <a:tab pos="231775" algn="l"/>
                <a:tab pos="509588" algn="l"/>
              </a:tabLst>
            </a:pPr>
            <a:r>
              <a:rPr lang="en-US" sz="2000" dirty="0">
                <a:solidFill>
                  <a:schemeClr val="accent5">
                    <a:lumMod val="40000"/>
                    <a:lumOff val="60000"/>
                  </a:schemeClr>
                </a:solidFill>
              </a:rPr>
              <a:t>Test Statistic</a:t>
            </a:r>
          </a:p>
          <a:p>
            <a:pPr marL="280987" lvl="2" indent="0">
              <a:buNone/>
              <a:tabLst>
                <a:tab pos="231775" algn="l"/>
              </a:tabLst>
            </a:pPr>
            <a:r>
              <a:rPr lang="en-US" sz="2000" dirty="0">
                <a:solidFill>
                  <a:schemeClr val="accent5">
                    <a:lumMod val="40000"/>
                    <a:lumOff val="60000"/>
                  </a:schemeClr>
                </a:solidFill>
              </a:rPr>
              <a:t>T = -0.44859</a:t>
            </a:r>
          </a:p>
          <a:p>
            <a:pPr marL="280987" lvl="2" indent="0">
              <a:buNone/>
              <a:tabLst>
                <a:tab pos="231775" algn="l"/>
              </a:tabLst>
            </a:pPr>
            <a:r>
              <a:rPr lang="en-US" sz="2000" dirty="0">
                <a:solidFill>
                  <a:schemeClr val="accent5">
                    <a:lumMod val="40000"/>
                    <a:lumOff val="60000"/>
                  </a:schemeClr>
                </a:solidFill>
              </a:rPr>
              <a:t>P-value : 0.6656</a:t>
            </a:r>
          </a:p>
          <a:p>
            <a:pPr lvl="2"/>
            <a:endParaRPr lang="en-US" dirty="0">
              <a:solidFill>
                <a:schemeClr val="accent5">
                  <a:lumMod val="40000"/>
                  <a:lumOff val="60000"/>
                </a:schemeClr>
              </a:solidFill>
            </a:endParaRP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39998838-B274-4C17-A2D4-7F488B09B9B3}"/>
                  </a:ext>
                </a:extLst>
              </p:cNvPr>
              <p:cNvSpPr>
                <a:spLocks noGrp="1"/>
              </p:cNvSpPr>
              <p:nvPr>
                <p:ph sz="half" idx="2"/>
              </p:nvPr>
            </p:nvSpPr>
            <p:spPr>
              <a:xfrm>
                <a:off x="6011439" y="2114611"/>
                <a:ext cx="5729216" cy="1751334"/>
              </a:xfrm>
            </p:spPr>
            <p:txBody>
              <a:bodyPr>
                <a:normAutofit/>
              </a:bodyPr>
              <a:lstStyle/>
              <a:p>
                <a:pPr marL="0" indent="0">
                  <a:buNone/>
                </a:pPr>
                <a:r>
                  <a:rPr lang="en-US" sz="2400" dirty="0">
                    <a:solidFill>
                      <a:schemeClr val="accent5">
                        <a:lumMod val="40000"/>
                        <a:lumOff val="60000"/>
                      </a:schemeClr>
                    </a:solidFill>
                  </a:rPr>
                  <a:t>Step 4:</a:t>
                </a:r>
              </a:p>
              <a:p>
                <a:pPr marL="288925" lvl="1" indent="-288925"/>
                <a:r>
                  <a:rPr lang="en-US" sz="2000" dirty="0">
                    <a:solidFill>
                      <a:schemeClr val="accent5">
                        <a:lumMod val="40000"/>
                        <a:lumOff val="60000"/>
                      </a:schemeClr>
                    </a:solidFill>
                  </a:rPr>
                  <a:t>Using a significance level of 0.05, reject the null hypothesis, </a:t>
                </a:r>
                <a14:m>
                  <m:oMath xmlns:m="http://schemas.openxmlformats.org/officeDocument/2006/math">
                    <m:sSub>
                      <m:sSubPr>
                        <m:ctrlPr>
                          <a:rPr lang="en-US" sz="2000" b="1">
                            <a:solidFill>
                              <a:schemeClr val="accent5">
                                <a:lumMod val="40000"/>
                                <a:lumOff val="60000"/>
                              </a:schemeClr>
                            </a:solidFill>
                            <a:latin typeface="Cambria Math" panose="02040503050406030204" pitchFamily="18" charset="0"/>
                          </a:rPr>
                        </m:ctrlPr>
                      </m:sSubPr>
                      <m:e>
                        <m:r>
                          <a:rPr lang="en-US" sz="2000" b="1" i="0">
                            <a:solidFill>
                              <a:schemeClr val="accent5">
                                <a:lumMod val="40000"/>
                                <a:lumOff val="60000"/>
                              </a:schemeClr>
                            </a:solidFill>
                            <a:latin typeface="Cambria Math" panose="02040503050406030204" pitchFamily="18" charset="0"/>
                          </a:rPr>
                          <m:t>𝐇</m:t>
                        </m:r>
                      </m:e>
                      <m:sub>
                        <m:r>
                          <a:rPr lang="en-US" sz="2000" b="1" i="0">
                            <a:solidFill>
                              <a:schemeClr val="accent5">
                                <a:lumMod val="40000"/>
                                <a:lumOff val="60000"/>
                              </a:schemeClr>
                            </a:solidFill>
                            <a:latin typeface="Cambria Math" panose="02040503050406030204" pitchFamily="18" charset="0"/>
                          </a:rPr>
                          <m:t>𝟎</m:t>
                        </m:r>
                        <m:r>
                          <a:rPr lang="en-US" sz="2000" b="1" i="0">
                            <a:solidFill>
                              <a:schemeClr val="accent5">
                                <a:lumMod val="40000"/>
                                <a:lumOff val="60000"/>
                              </a:schemeClr>
                            </a:solidFill>
                            <a:latin typeface="Cambria Math" panose="02040503050406030204" pitchFamily="18" charset="0"/>
                          </a:rPr>
                          <m:t>  </m:t>
                        </m:r>
                      </m:sub>
                    </m:sSub>
                    <m:r>
                      <a:rPr lang="en-US" sz="2000" b="1" i="0">
                        <a:solidFill>
                          <a:schemeClr val="accent5">
                            <a:lumMod val="40000"/>
                            <a:lumOff val="60000"/>
                          </a:schemeClr>
                        </a:solidFill>
                        <a:latin typeface="Cambria Math" panose="02040503050406030204" pitchFamily="18" charset="0"/>
                      </a:rPr>
                      <m:t>: </m:t>
                    </m:r>
                    <m:sSub>
                      <m:sSubPr>
                        <m:ctrlPr>
                          <a:rPr lang="en-US" sz="2000" b="1">
                            <a:solidFill>
                              <a:schemeClr val="accent5">
                                <a:lumMod val="40000"/>
                                <a:lumOff val="60000"/>
                              </a:schemeClr>
                            </a:solidFill>
                            <a:latin typeface="Cambria Math" panose="02040503050406030204" pitchFamily="18" charset="0"/>
                          </a:rPr>
                        </m:ctrlPr>
                      </m:sSubPr>
                      <m:e>
                        <m:r>
                          <a:rPr lang="en-US" sz="2000" b="1" i="0">
                            <a:solidFill>
                              <a:schemeClr val="accent5">
                                <a:lumMod val="40000"/>
                                <a:lumOff val="60000"/>
                              </a:schemeClr>
                            </a:solidFill>
                            <a:latin typeface="Cambria Math" panose="02040503050406030204" pitchFamily="18" charset="0"/>
                          </a:rPr>
                          <m:t>𝛍</m:t>
                        </m:r>
                      </m:e>
                      <m:sub>
                        <m:r>
                          <a:rPr lang="en-US" sz="2000" b="1" i="0" smtClean="0">
                            <a:solidFill>
                              <a:schemeClr val="accent5">
                                <a:lumMod val="40000"/>
                                <a:lumOff val="60000"/>
                              </a:schemeClr>
                            </a:solidFill>
                            <a:latin typeface="Cambria Math" panose="02040503050406030204" pitchFamily="18" charset="0"/>
                          </a:rPr>
                          <m:t>𝐨𝐟𝐟</m:t>
                        </m:r>
                      </m:sub>
                    </m:sSub>
                    <m:r>
                      <a:rPr lang="en-US" sz="2000" b="0" i="1" smtClean="0">
                        <a:solidFill>
                          <a:schemeClr val="accent5">
                            <a:lumMod val="40000"/>
                            <a:lumOff val="60000"/>
                          </a:schemeClr>
                        </a:solidFill>
                        <a:latin typeface="Cambria Math" panose="02040503050406030204" pitchFamily="18" charset="0"/>
                      </a:rPr>
                      <m:t>&gt;</m:t>
                    </m:r>
                    <m:sSub>
                      <m:sSubPr>
                        <m:ctrlPr>
                          <a:rPr lang="en-US" sz="2000" i="1">
                            <a:solidFill>
                              <a:schemeClr val="accent5">
                                <a:lumMod val="40000"/>
                                <a:lumOff val="60000"/>
                              </a:schemeClr>
                            </a:solidFill>
                            <a:latin typeface="Cambria Math" panose="02040503050406030204" pitchFamily="18" charset="0"/>
                          </a:rPr>
                        </m:ctrlPr>
                      </m:sSubPr>
                      <m:e>
                        <m:r>
                          <a:rPr lang="en-US" sz="2000">
                            <a:solidFill>
                              <a:schemeClr val="accent5">
                                <a:lumMod val="40000"/>
                                <a:lumOff val="60000"/>
                              </a:schemeClr>
                            </a:solidFill>
                            <a:latin typeface="Cambria Math" panose="02040503050406030204" pitchFamily="18" charset="0"/>
                          </a:rPr>
                          <m:t>𝝁</m:t>
                        </m:r>
                      </m:e>
                      <m:sub>
                        <m:r>
                          <m:rPr>
                            <m:sty m:val="p"/>
                          </m:rPr>
                          <a:rPr lang="en-US" sz="2000">
                            <a:solidFill>
                              <a:schemeClr val="accent5">
                                <a:lumMod val="40000"/>
                                <a:lumOff val="60000"/>
                              </a:schemeClr>
                            </a:solidFill>
                            <a:latin typeface="Cambria Math" panose="02040503050406030204" pitchFamily="18" charset="0"/>
                          </a:rPr>
                          <m:t>On</m:t>
                        </m:r>
                      </m:sub>
                    </m:sSub>
                  </m:oMath>
                </a14:m>
                <a:endParaRPr lang="en-US" sz="2000" dirty="0">
                  <a:solidFill>
                    <a:schemeClr val="accent5">
                      <a:lumMod val="40000"/>
                      <a:lumOff val="60000"/>
                    </a:schemeClr>
                  </a:solidFill>
                </a:endParaRPr>
              </a:p>
              <a:p>
                <a:pPr marL="457200" lvl="1" indent="0">
                  <a:buNone/>
                </a:pPr>
                <a:endParaRPr lang="en-US" sz="2600" dirty="0">
                  <a:solidFill>
                    <a:schemeClr val="accent5">
                      <a:lumMod val="40000"/>
                      <a:lumOff val="60000"/>
                    </a:schemeClr>
                  </a:solidFill>
                </a:endParaRPr>
              </a:p>
            </p:txBody>
          </p:sp>
        </mc:Choice>
        <mc:Fallback>
          <p:sp>
            <p:nvSpPr>
              <p:cNvPr id="4" name="Content Placeholder 3">
                <a:extLst>
                  <a:ext uri="{FF2B5EF4-FFF2-40B4-BE49-F238E27FC236}">
                    <a16:creationId xmlns:a16="http://schemas.microsoft.com/office/drawing/2014/main" id="{39998838-B274-4C17-A2D4-7F488B09B9B3}"/>
                  </a:ext>
                </a:extLst>
              </p:cNvPr>
              <p:cNvSpPr>
                <a:spLocks noGrp="1" noRot="1" noChangeAspect="1" noMove="1" noResize="1" noEditPoints="1" noAdjustHandles="1" noChangeArrowheads="1" noChangeShapeType="1" noTextEdit="1"/>
              </p:cNvSpPr>
              <p:nvPr>
                <p:ph sz="half" idx="2"/>
              </p:nvPr>
            </p:nvSpPr>
            <p:spPr>
              <a:xfrm>
                <a:off x="6011439" y="2114611"/>
                <a:ext cx="5729216" cy="1751334"/>
              </a:xfrm>
              <a:blipFill>
                <a:blip r:embed="rId3"/>
                <a:stretch>
                  <a:fillRect l="-1596" t="-2787"/>
                </a:stretch>
              </a:blipFill>
            </p:spPr>
            <p:txBody>
              <a:bodyPr/>
              <a:lstStyle/>
              <a:p>
                <a:r>
                  <a:rPr lang="en-US">
                    <a:noFill/>
                  </a:rPr>
                  <a:t> </a:t>
                </a:r>
              </a:p>
            </p:txBody>
          </p:sp>
        </mc:Fallback>
      </mc:AlternateContent>
      <p:pic>
        <p:nvPicPr>
          <p:cNvPr id="11" name="Picture 10">
            <a:extLst>
              <a:ext uri="{FF2B5EF4-FFF2-40B4-BE49-F238E27FC236}">
                <a16:creationId xmlns:a16="http://schemas.microsoft.com/office/drawing/2014/main" id="{56FADFCB-4F6B-1A39-AC76-4F099A20A954}"/>
              </a:ext>
            </a:extLst>
          </p:cNvPr>
          <p:cNvPicPr>
            <a:picLocks noChangeAspect="1"/>
          </p:cNvPicPr>
          <p:nvPr/>
        </p:nvPicPr>
        <p:blipFill>
          <a:blip r:embed="rId4"/>
          <a:stretch>
            <a:fillRect/>
          </a:stretch>
        </p:blipFill>
        <p:spPr>
          <a:xfrm>
            <a:off x="2434113" y="4190035"/>
            <a:ext cx="6579549" cy="2214014"/>
          </a:xfrm>
          <a:prstGeom prst="rect">
            <a:avLst/>
          </a:prstGeom>
        </p:spPr>
      </p:pic>
    </p:spTree>
    <p:extLst>
      <p:ext uri="{BB962C8B-B14F-4D97-AF65-F5344CB8AC3E}">
        <p14:creationId xmlns:p14="http://schemas.microsoft.com/office/powerpoint/2010/main" val="551032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125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125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125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175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par>
                                <p:cTn id="23" presetID="10" presetClass="entr" presetSubtype="0" fill="hold" grpId="0" nodeType="withEffect">
                                  <p:stCondLst>
                                    <p:cond delay="2000"/>
                                  </p:stCondLst>
                                  <p:childTnLst>
                                    <p:set>
                                      <p:cBhvr>
                                        <p:cTn id="24" dur="1" fill="hold">
                                          <p:stCondLst>
                                            <p:cond delay="0"/>
                                          </p:stCondLst>
                                        </p:cTn>
                                        <p:tgtEl>
                                          <p:spTgt spid="4">
                                            <p:txEl>
                                              <p:pRg st="1" end="1"/>
                                            </p:txEl>
                                          </p:spTgt>
                                        </p:tgtEl>
                                        <p:attrNameLst>
                                          <p:attrName>style.visibility</p:attrName>
                                        </p:attrNameLst>
                                      </p:cBhvr>
                                      <p:to>
                                        <p:strVal val="visible"/>
                                      </p:to>
                                    </p:set>
                                    <p:animEffect transition="in" filter="fade">
                                      <p:cBhvr>
                                        <p:cTn id="25"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A7989-1D3F-4CC3-8EAC-485AEFBD4BFC}"/>
              </a:ext>
            </a:extLst>
          </p:cNvPr>
          <p:cNvSpPr>
            <a:spLocks noGrp="1"/>
          </p:cNvSpPr>
          <p:nvPr>
            <p:ph type="title"/>
          </p:nvPr>
        </p:nvSpPr>
        <p:spPr>
          <a:xfrm>
            <a:off x="2325850" y="670922"/>
            <a:ext cx="8911687" cy="1280890"/>
          </a:xfrm>
        </p:spPr>
        <p:txBody>
          <a:bodyPr/>
          <a:lstStyle/>
          <a:p>
            <a:r>
              <a:rPr lang="en-US" dirty="0">
                <a:solidFill>
                  <a:schemeClr val="accent5">
                    <a:lumMod val="40000"/>
                    <a:lumOff val="60000"/>
                  </a:schemeClr>
                </a:solidFill>
              </a:rPr>
              <a:t>Visual Aids</a:t>
            </a:r>
          </a:p>
        </p:txBody>
      </p:sp>
      <p:pic>
        <p:nvPicPr>
          <p:cNvPr id="13" name="Picture 12">
            <a:extLst>
              <a:ext uri="{FF2B5EF4-FFF2-40B4-BE49-F238E27FC236}">
                <a16:creationId xmlns:a16="http://schemas.microsoft.com/office/drawing/2014/main" id="{B65DE86C-8FB9-B528-5A86-EE3362B4DAF3}"/>
              </a:ext>
            </a:extLst>
          </p:cNvPr>
          <p:cNvPicPr>
            <a:picLocks noChangeAspect="1"/>
          </p:cNvPicPr>
          <p:nvPr/>
        </p:nvPicPr>
        <p:blipFill>
          <a:blip r:embed="rId3"/>
          <a:stretch>
            <a:fillRect/>
          </a:stretch>
        </p:blipFill>
        <p:spPr>
          <a:xfrm>
            <a:off x="6390534" y="2715721"/>
            <a:ext cx="5610681" cy="3471357"/>
          </a:xfrm>
          <a:prstGeom prst="rect">
            <a:avLst/>
          </a:prstGeom>
        </p:spPr>
      </p:pic>
      <p:pic>
        <p:nvPicPr>
          <p:cNvPr id="14" name="Picture 13">
            <a:extLst>
              <a:ext uri="{FF2B5EF4-FFF2-40B4-BE49-F238E27FC236}">
                <a16:creationId xmlns:a16="http://schemas.microsoft.com/office/drawing/2014/main" id="{2A347774-3F4D-8FBB-A0FB-53732BCEDBDA}"/>
              </a:ext>
            </a:extLst>
          </p:cNvPr>
          <p:cNvPicPr>
            <a:picLocks noChangeAspect="1"/>
          </p:cNvPicPr>
          <p:nvPr/>
        </p:nvPicPr>
        <p:blipFill>
          <a:blip r:embed="rId4"/>
          <a:stretch>
            <a:fillRect/>
          </a:stretch>
        </p:blipFill>
        <p:spPr>
          <a:xfrm>
            <a:off x="485319" y="1693321"/>
            <a:ext cx="5610681" cy="3471358"/>
          </a:xfrm>
          <a:prstGeom prst="rect">
            <a:avLst/>
          </a:prstGeom>
        </p:spPr>
      </p:pic>
    </p:spTree>
    <p:extLst>
      <p:ext uri="{BB962C8B-B14F-4D97-AF65-F5344CB8AC3E}">
        <p14:creationId xmlns:p14="http://schemas.microsoft.com/office/powerpoint/2010/main" val="3250326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20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11501-6066-4207-9FC1-1C1AC742DA03}"/>
              </a:ext>
            </a:extLst>
          </p:cNvPr>
          <p:cNvSpPr>
            <a:spLocks noGrp="1"/>
          </p:cNvSpPr>
          <p:nvPr>
            <p:ph type="title"/>
          </p:nvPr>
        </p:nvSpPr>
        <p:spPr>
          <a:xfrm>
            <a:off x="2358189" y="680152"/>
            <a:ext cx="3306744" cy="1293028"/>
          </a:xfrm>
        </p:spPr>
        <p:txBody>
          <a:bodyPr>
            <a:normAutofit/>
          </a:bodyPr>
          <a:lstStyle/>
          <a:p>
            <a:r>
              <a:rPr lang="en-US" dirty="0">
                <a:solidFill>
                  <a:schemeClr val="accent5">
                    <a:lumMod val="40000"/>
                    <a:lumOff val="60000"/>
                  </a:schemeClr>
                </a:solidFill>
              </a:rPr>
              <a:t>Conclusion</a:t>
            </a:r>
          </a:p>
        </p:txBody>
      </p:sp>
      <p:sp>
        <p:nvSpPr>
          <p:cNvPr id="3" name="Content Placeholder 2">
            <a:extLst>
              <a:ext uri="{FF2B5EF4-FFF2-40B4-BE49-F238E27FC236}">
                <a16:creationId xmlns:a16="http://schemas.microsoft.com/office/drawing/2014/main" id="{67BFA841-9D5F-4922-8D31-48481BB2683D}"/>
              </a:ext>
            </a:extLst>
          </p:cNvPr>
          <p:cNvSpPr>
            <a:spLocks noGrp="1"/>
          </p:cNvSpPr>
          <p:nvPr>
            <p:ph idx="1"/>
          </p:nvPr>
        </p:nvSpPr>
        <p:spPr>
          <a:xfrm>
            <a:off x="685800" y="2194560"/>
            <a:ext cx="10334501" cy="2923705"/>
          </a:xfrm>
        </p:spPr>
        <p:txBody>
          <a:bodyPr>
            <a:normAutofit/>
          </a:bodyPr>
          <a:lstStyle/>
          <a:p>
            <a:pPr marL="0" indent="0">
              <a:buNone/>
            </a:pPr>
            <a:r>
              <a:rPr lang="en-US" sz="2000" dirty="0">
                <a:solidFill>
                  <a:schemeClr val="accent5">
                    <a:lumMod val="40000"/>
                    <a:lumOff val="60000"/>
                  </a:schemeClr>
                </a:solidFill>
              </a:rPr>
              <a:t>Since the p-value of 0.6656 is greater than 0.05, the data is not enough to  conclude that the two means are not equal. Therefore, we fail to reject the null hypothesis as the result of this test. </a:t>
            </a:r>
            <a:endParaRPr lang="en-US" sz="1600" dirty="0">
              <a:solidFill>
                <a:schemeClr val="bg1"/>
              </a:solidFill>
            </a:endParaRPr>
          </a:p>
        </p:txBody>
      </p:sp>
    </p:spTree>
    <p:extLst>
      <p:ext uri="{BB962C8B-B14F-4D97-AF65-F5344CB8AC3E}">
        <p14:creationId xmlns:p14="http://schemas.microsoft.com/office/powerpoint/2010/main" val="64337598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Wisp">
  <a:themeElements>
    <a:clrScheme name="Orange">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xtreme Shadow">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threePt" dir="tl">
              <a:rot lat="0" lon="0" rev="19800000"/>
            </a:lightRig>
          </a:scene3d>
          <a:sp3d prstMaterial="plastic">
            <a:bevelT w="25400" h="1905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range">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themeOverride>
</file>

<file path=docProps/app.xml><?xml version="1.0" encoding="utf-8"?>
<Properties xmlns="http://schemas.openxmlformats.org/officeDocument/2006/extended-properties" xmlns:vt="http://schemas.openxmlformats.org/officeDocument/2006/docPropsVTypes">
  <Template/>
  <TotalTime>1816</TotalTime>
  <Words>491</Words>
  <Application>Microsoft Office PowerPoint</Application>
  <PresentationFormat>Widescreen</PresentationFormat>
  <Paragraphs>104</Paragraphs>
  <Slides>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Cambria Math</vt:lpstr>
      <vt:lpstr>Century Gothic</vt:lpstr>
      <vt:lpstr>Gill Sans Nova Ultra Bold</vt:lpstr>
      <vt:lpstr>Wingdings 3</vt:lpstr>
      <vt:lpstr>Wisp</vt:lpstr>
      <vt:lpstr>Sleep Analysis </vt:lpstr>
      <vt:lpstr>PowerPoint Presentation</vt:lpstr>
      <vt:lpstr>Data</vt:lpstr>
      <vt:lpstr>Data</vt:lpstr>
      <vt:lpstr>Hypothesis Testing</vt:lpstr>
      <vt:lpstr>Hypothesis Testing</vt:lpstr>
      <vt:lpstr>Hypothesis Testing</vt:lpstr>
      <vt:lpstr>Visual Aids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Step Study</dc:title>
  <dc:creator>Linsay Bellanger</dc:creator>
  <cp:lastModifiedBy>Yang, Nhia</cp:lastModifiedBy>
  <cp:revision>12</cp:revision>
  <dcterms:created xsi:type="dcterms:W3CDTF">2019-12-04T02:57:47Z</dcterms:created>
  <dcterms:modified xsi:type="dcterms:W3CDTF">2023-11-29T09:58:43Z</dcterms:modified>
</cp:coreProperties>
</file>